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302" r:id="rId10"/>
    <p:sldId id="268" r:id="rId11"/>
    <p:sldId id="285" r:id="rId12"/>
    <p:sldId id="300" r:id="rId13"/>
    <p:sldId id="269" r:id="rId14"/>
    <p:sldId id="303" r:id="rId15"/>
    <p:sldId id="286" r:id="rId16"/>
    <p:sldId id="287" r:id="rId17"/>
    <p:sldId id="290" r:id="rId18"/>
    <p:sldId id="291" r:id="rId19"/>
    <p:sldId id="297" r:id="rId20"/>
    <p:sldId id="298" r:id="rId21"/>
    <p:sldId id="299" r:id="rId22"/>
    <p:sldId id="270" r:id="rId23"/>
    <p:sldId id="296" r:id="rId24"/>
    <p:sldId id="272" r:id="rId25"/>
    <p:sldId id="271" r:id="rId26"/>
    <p:sldId id="273" r:id="rId27"/>
    <p:sldId id="274" r:id="rId28"/>
    <p:sldId id="292" r:id="rId29"/>
    <p:sldId id="293" r:id="rId30"/>
    <p:sldId id="294" r:id="rId31"/>
    <p:sldId id="275" r:id="rId32"/>
    <p:sldId id="277" r:id="rId33"/>
    <p:sldId id="279" r:id="rId34"/>
    <p:sldId id="295" r:id="rId35"/>
    <p:sldId id="28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5" autoAdjust="0"/>
  </p:normalViewPr>
  <p:slideViewPr>
    <p:cSldViewPr>
      <p:cViewPr>
        <p:scale>
          <a:sx n="48" d="100"/>
          <a:sy n="48" d="100"/>
        </p:scale>
        <p:origin x="-1051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anma\Documents\My%20Dropbox\SUGERENDO-COMPARTIDO\NEGOCIO\Informe%20Sugerendo%20PowerPoint\3_PLANTILLA_ESTUDIO_COMPETIDOR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8"/>
  <c:chart>
    <c:autoTitleDeleted val="1"/>
    <c:plotArea>
      <c:layout>
        <c:manualLayout>
          <c:layoutTarget val="inner"/>
          <c:xMode val="edge"/>
          <c:yMode val="edge"/>
          <c:x val="0.13830510658265041"/>
          <c:y val="9.56734316246029E-2"/>
          <c:w val="0.55527896969532953"/>
          <c:h val="0.70636675950080352"/>
        </c:manualLayout>
      </c:layout>
      <c:scatterChart>
        <c:scatterStyle val="lineMarker"/>
        <c:ser>
          <c:idx val="0"/>
          <c:order val="0"/>
          <c:tx>
            <c:strRef>
              <c:f>GRAFICAS!$B$57</c:f>
              <c:strCache>
                <c:ptCount val="1"/>
                <c:pt idx="0">
                  <c:v>Competidor 1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2"/>
            <c:spPr>
              <a:solidFill>
                <a:srgbClr val="FFC000"/>
              </a:solidFill>
            </c:spPr>
          </c:marker>
          <c:xVal>
            <c:numRef>
              <c:f>GRAFICAS!$B$59:$B$68</c:f>
              <c:numCache>
                <c:formatCode>General</c:formatCode>
                <c:ptCount val="10"/>
                <c:pt idx="0">
                  <c:v>75</c:v>
                </c:pt>
                <c:pt idx="1">
                  <c:v>41</c:v>
                </c:pt>
                <c:pt idx="2">
                  <c:v>38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  <c:pt idx="8">
                  <c:v>33</c:v>
                </c:pt>
                <c:pt idx="9">
                  <c:v>20</c:v>
                </c:pt>
              </c:numCache>
            </c:numRef>
          </c:xVal>
          <c:yVal>
            <c:numRef>
              <c:f>GRAFICAS!$C$59:$C$68</c:f>
              <c:numCache>
                <c:formatCode>General</c:formatCode>
                <c:ptCount val="10"/>
                <c:pt idx="0">
                  <c:v>6103</c:v>
                </c:pt>
                <c:pt idx="1">
                  <c:v>58</c:v>
                </c:pt>
                <c:pt idx="2">
                  <c:v>91</c:v>
                </c:pt>
                <c:pt idx="3">
                  <c:v>144</c:v>
                </c:pt>
                <c:pt idx="4">
                  <c:v>103</c:v>
                </c:pt>
                <c:pt idx="5">
                  <c:v>101</c:v>
                </c:pt>
                <c:pt idx="6">
                  <c:v>69</c:v>
                </c:pt>
                <c:pt idx="7">
                  <c:v>52</c:v>
                </c:pt>
                <c:pt idx="8">
                  <c:v>26</c:v>
                </c:pt>
                <c:pt idx="9">
                  <c:v>21</c:v>
                </c:pt>
              </c:numCache>
            </c:numRef>
          </c:yVal>
        </c:ser>
        <c:ser>
          <c:idx val="2"/>
          <c:order val="1"/>
          <c:tx>
            <c:strRef>
              <c:f>GRAFICAS!$H$57</c:f>
              <c:strCache>
                <c:ptCount val="1"/>
                <c:pt idx="0">
                  <c:v>Competidor 2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2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GRAFICAS!$H$59:$H$68</c:f>
              <c:numCache>
                <c:formatCode>General</c:formatCode>
                <c:ptCount val="10"/>
                <c:pt idx="0">
                  <c:v>76</c:v>
                </c:pt>
                <c:pt idx="1">
                  <c:v>75</c:v>
                </c:pt>
                <c:pt idx="2">
                  <c:v>70</c:v>
                </c:pt>
                <c:pt idx="3">
                  <c:v>66</c:v>
                </c:pt>
                <c:pt idx="4">
                  <c:v>63</c:v>
                </c:pt>
                <c:pt idx="5">
                  <c:v>63</c:v>
                </c:pt>
                <c:pt idx="6">
                  <c:v>61</c:v>
                </c:pt>
                <c:pt idx="7">
                  <c:v>59</c:v>
                </c:pt>
                <c:pt idx="8">
                  <c:v>57</c:v>
                </c:pt>
                <c:pt idx="9">
                  <c:v>57</c:v>
                </c:pt>
              </c:numCache>
            </c:numRef>
          </c:xVal>
          <c:yVal>
            <c:numRef>
              <c:f>GRAFICAS!$I$59:$I$68</c:f>
              <c:numCache>
                <c:formatCode>General</c:formatCode>
                <c:ptCount val="10"/>
                <c:pt idx="0">
                  <c:v>10616</c:v>
                </c:pt>
                <c:pt idx="1">
                  <c:v>1507</c:v>
                </c:pt>
                <c:pt idx="2">
                  <c:v>5070</c:v>
                </c:pt>
                <c:pt idx="3">
                  <c:v>3016</c:v>
                </c:pt>
                <c:pt idx="4">
                  <c:v>5727</c:v>
                </c:pt>
                <c:pt idx="5">
                  <c:v>2074</c:v>
                </c:pt>
                <c:pt idx="6">
                  <c:v>2680</c:v>
                </c:pt>
                <c:pt idx="7">
                  <c:v>1881</c:v>
                </c:pt>
                <c:pt idx="8">
                  <c:v>1277</c:v>
                </c:pt>
                <c:pt idx="9">
                  <c:v>1628</c:v>
                </c:pt>
              </c:numCache>
            </c:numRef>
          </c:yVal>
        </c:ser>
        <c:ser>
          <c:idx val="1"/>
          <c:order val="2"/>
          <c:tx>
            <c:strRef>
              <c:f>GRAFICAS!$N$57</c:f>
              <c:strCache>
                <c:ptCount val="1"/>
                <c:pt idx="0">
                  <c:v>Competidor 3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11"/>
            <c:spPr>
              <a:solidFill>
                <a:srgbClr val="33CC33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GRAFICAS!$N$58:$N$68</c:f>
              <c:numCache>
                <c:formatCode>General</c:formatCode>
                <c:ptCount val="11"/>
                <c:pt idx="1">
                  <c:v>75</c:v>
                </c:pt>
                <c:pt idx="2">
                  <c:v>72</c:v>
                </c:pt>
                <c:pt idx="3">
                  <c:v>72</c:v>
                </c:pt>
                <c:pt idx="4">
                  <c:v>66</c:v>
                </c:pt>
                <c:pt idx="5">
                  <c:v>66</c:v>
                </c:pt>
                <c:pt idx="6">
                  <c:v>61</c:v>
                </c:pt>
                <c:pt idx="7">
                  <c:v>58</c:v>
                </c:pt>
                <c:pt idx="8">
                  <c:v>57</c:v>
                </c:pt>
                <c:pt idx="9">
                  <c:v>53</c:v>
                </c:pt>
                <c:pt idx="10">
                  <c:v>53</c:v>
                </c:pt>
              </c:numCache>
            </c:numRef>
          </c:xVal>
          <c:yVal>
            <c:numRef>
              <c:f>GRAFICAS!$O$59:$O$68</c:f>
              <c:numCache>
                <c:formatCode>General</c:formatCode>
                <c:ptCount val="10"/>
                <c:pt idx="0">
                  <c:v>8252</c:v>
                </c:pt>
                <c:pt idx="1">
                  <c:v>6575</c:v>
                </c:pt>
                <c:pt idx="2">
                  <c:v>3378</c:v>
                </c:pt>
                <c:pt idx="3">
                  <c:v>3016</c:v>
                </c:pt>
                <c:pt idx="4">
                  <c:v>12441</c:v>
                </c:pt>
                <c:pt idx="5">
                  <c:v>1677</c:v>
                </c:pt>
                <c:pt idx="6">
                  <c:v>16437</c:v>
                </c:pt>
                <c:pt idx="7">
                  <c:v>13626</c:v>
                </c:pt>
                <c:pt idx="8">
                  <c:v>985</c:v>
                </c:pt>
                <c:pt idx="9">
                  <c:v>11274</c:v>
                </c:pt>
              </c:numCache>
            </c:numRef>
          </c:yVal>
        </c:ser>
        <c:axId val="75237632"/>
        <c:axId val="75453184"/>
      </c:scatterChart>
      <c:valAx>
        <c:axId val="75237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Autoridad de dominio</a:t>
                </a:r>
              </a:p>
            </c:rich>
          </c:tx>
          <c:layout>
            <c:manualLayout>
              <c:xMode val="edge"/>
              <c:yMode val="edge"/>
              <c:x val="0.33264410280023682"/>
              <c:y val="0.9003046671196961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es-ES"/>
          </a:p>
        </c:txPr>
        <c:crossAx val="75453184"/>
        <c:crossesAt val="0"/>
        <c:crossBetween val="midCat"/>
      </c:valAx>
      <c:valAx>
        <c:axId val="75453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Enlaces entrantes</a:t>
                </a:r>
              </a:p>
            </c:rich>
          </c:tx>
          <c:layout>
            <c:manualLayout>
              <c:xMode val="edge"/>
              <c:yMode val="edge"/>
              <c:x val="1.8176589134108235E-2"/>
              <c:y val="0.2332514079935237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es-ES"/>
          </a:p>
        </c:txPr>
        <c:crossAx val="75237632"/>
        <c:crosses val="autoZero"/>
        <c:crossBetween val="midCat"/>
        <c:dispUnits>
          <c:builtInUnit val="tenThousan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7229607727513736"/>
          <c:y val="0.1684938007001367"/>
          <c:w val="0.2510984552062413"/>
          <c:h val="0.40670046206547888"/>
        </c:manualLayout>
      </c:layout>
      <c:spPr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s-ES"/>
        </a:p>
      </c:txPr>
    </c:legend>
    <c:plotVisOnly val="1"/>
  </c:chart>
  <c:spPr>
    <a:ln w="19050">
      <a:solidFill>
        <a:srgbClr val="4F81BD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BFD4B-E784-480C-87D5-FB25EFF5C38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0EB78-5027-47F6-AA7E-15CCAB89FA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EB78-5027-47F6-AA7E-15CCAB89FA9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E747-6DAB-4A7B-AEE9-D864ECFBAAF0}" type="datetimeFigureOut">
              <a:rPr lang="es-ES" smtClean="0"/>
              <a:pPr/>
              <a:t>05/09/2013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5C71-B2F3-4238-879F-47AB078C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www.sugerend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_azul_mapamu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" name="4 Imagen" descr="logo_sugere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657143" cy="118095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6545" y="2348880"/>
            <a:ext cx="8967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  <a:latin typeface="PT Sans" pitchFamily="34" charset="0"/>
              </a:rPr>
              <a:t>Viabilidad y plataforma tecnológica en eCommerce</a:t>
            </a:r>
            <a:endParaRPr lang="es-ES" sz="60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18785" y="5661248"/>
            <a:ext cx="5108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T Sans" pitchFamily="34" charset="0"/>
              </a:rPr>
              <a:t>Jornadas “Emprender en eCommerce” </a:t>
            </a:r>
          </a:p>
          <a:p>
            <a:pPr algn="ctr"/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T Sans" pitchFamily="34" charset="0"/>
              </a:rPr>
              <a:t>en Vivero de Empresas de </a:t>
            </a:r>
            <a:r>
              <a:rPr lang="es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PT Sans" pitchFamily="34" charset="0"/>
              </a:rPr>
              <a:t>Vicálvaro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  <a:latin typeface="PT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v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Lo más vendido en la red: España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39552" y="6093296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(Fuentes : Informe trimestral estado comercio electrónico en España,  Q1, CMT. Infografía Optimismo digital)</a:t>
            </a:r>
            <a:endParaRPr lang="es-E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340768"/>
            <a:ext cx="5904656" cy="43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Lo más vendido en la red: España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39552" y="6093296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(Fuentes : Informe trimestral estado comercio </a:t>
            </a:r>
            <a:r>
              <a:rPr lang="es-ES" sz="1100" dirty="0" err="1" smtClean="0"/>
              <a:t>elecrónico</a:t>
            </a:r>
            <a:r>
              <a:rPr lang="es-ES" sz="1100" dirty="0" smtClean="0"/>
              <a:t> en España,  Q1, CMT. Infografía Optimismo digital)</a:t>
            </a:r>
            <a:endParaRPr lang="es-ES" sz="11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340768"/>
            <a:ext cx="583023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Modelos de negocio en Internet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39552" y="6237312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(Fuente: </a:t>
            </a:r>
            <a:r>
              <a:rPr lang="es-ES" sz="1100" dirty="0" err="1" smtClean="0"/>
              <a:t>Ecommerce</a:t>
            </a:r>
            <a:r>
              <a:rPr lang="es-ES" sz="1100" dirty="0" smtClean="0"/>
              <a:t> </a:t>
            </a:r>
            <a:r>
              <a:rPr lang="es-ES" sz="1100" dirty="0" err="1" smtClean="0"/>
              <a:t>Landscape</a:t>
            </a:r>
            <a:r>
              <a:rPr lang="es-ES" sz="1100" dirty="0" smtClean="0"/>
              <a:t> 2012, Harvard Business </a:t>
            </a:r>
            <a:r>
              <a:rPr lang="es-ES" sz="1100" dirty="0" err="1" smtClean="0"/>
              <a:t>School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6907281" cy="45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67544" y="1340768"/>
            <a:ext cx="820891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Ciclo de vida típico en un modelo de negocio de eCommerce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293096"/>
            <a:ext cx="7776864" cy="1656184"/>
          </a:xfr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365125" algn="just">
              <a:buNone/>
            </a:pPr>
            <a:endParaRPr lang="es-ES" sz="1800" dirty="0" smtClean="0"/>
          </a:p>
          <a:p>
            <a:pPr marL="0" indent="365125" algn="just">
              <a:buNone/>
            </a:pPr>
            <a:r>
              <a:rPr lang="es-ES" sz="1800" b="1" dirty="0" smtClean="0">
                <a:solidFill>
                  <a:schemeClr val="bg1"/>
                </a:solidFill>
              </a:rPr>
              <a:t>1-</a:t>
            </a:r>
            <a:r>
              <a:rPr lang="es-ES" sz="1800" b="1" dirty="0">
                <a:solidFill>
                  <a:schemeClr val="bg1"/>
                </a:solidFill>
              </a:rPr>
              <a:t> </a:t>
            </a:r>
            <a:r>
              <a:rPr lang="es-ES" sz="1800" b="1" dirty="0" smtClean="0">
                <a:solidFill>
                  <a:schemeClr val="bg1"/>
                </a:solidFill>
              </a:rPr>
              <a:t>  Es </a:t>
            </a:r>
            <a:r>
              <a:rPr lang="es-ES" sz="1800" b="1" dirty="0">
                <a:solidFill>
                  <a:schemeClr val="bg1"/>
                </a:solidFill>
              </a:rPr>
              <a:t>como ingresar en un quirófano sin un diagnóstico</a:t>
            </a:r>
          </a:p>
          <a:p>
            <a:pPr marL="0" indent="365125" algn="just">
              <a:buNone/>
            </a:pPr>
            <a:r>
              <a:rPr lang="es-ES" sz="1800" b="1" dirty="0" smtClean="0">
                <a:solidFill>
                  <a:schemeClr val="bg1"/>
                </a:solidFill>
              </a:rPr>
              <a:t>2-   En </a:t>
            </a:r>
            <a:r>
              <a:rPr lang="es-ES" sz="1800" b="1" dirty="0">
                <a:solidFill>
                  <a:schemeClr val="bg1"/>
                </a:solidFill>
              </a:rPr>
              <a:t>Internet </a:t>
            </a:r>
            <a:r>
              <a:rPr lang="es-ES" sz="1800" b="1" dirty="0" smtClean="0">
                <a:solidFill>
                  <a:schemeClr val="bg1"/>
                </a:solidFill>
              </a:rPr>
              <a:t>los aspectos tecnológicos marcan la diferencia </a:t>
            </a:r>
          </a:p>
          <a:p>
            <a:pPr marL="0" indent="365125" algn="just">
              <a:buNone/>
            </a:pPr>
            <a:r>
              <a:rPr lang="es-ES" sz="1800" b="1" dirty="0" smtClean="0">
                <a:solidFill>
                  <a:schemeClr val="bg1"/>
                </a:solidFill>
              </a:rPr>
              <a:t>3-   NO LO ES</a:t>
            </a:r>
          </a:p>
          <a:p>
            <a:pPr>
              <a:buNone/>
            </a:pPr>
            <a:r>
              <a:rPr lang="es-ES" sz="1800" dirty="0" smtClean="0"/>
              <a:t/>
            </a:r>
            <a:br>
              <a:rPr lang="es-ES" sz="1800" dirty="0" smtClean="0"/>
            </a:b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es-ES" dirty="0" smtClean="0"/>
              <a:t>Con frecuencia, se cometen tres errores comunes:</a:t>
            </a:r>
          </a:p>
          <a:p>
            <a:pPr indent="365125" algn="just"/>
            <a:endParaRPr lang="es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1916832"/>
            <a:ext cx="777686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endParaRPr lang="es-ES" b="1" dirty="0" smtClean="0">
              <a:solidFill>
                <a:schemeClr val="bg1"/>
              </a:solidFill>
            </a:endParaRPr>
          </a:p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1-  No planificar (estudio de mercado / viabilidad / plan de negocio)</a:t>
            </a:r>
          </a:p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2-  Planificar sin tener en cuenta aspectos digitales</a:t>
            </a:r>
          </a:p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3-  Pensar que vender en Internet es fácil y barato</a:t>
            </a:r>
          </a:p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11560" y="3717032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es-ES" dirty="0" smtClean="0"/>
              <a:t>Todos son </a:t>
            </a:r>
            <a:r>
              <a:rPr lang="es-ES" b="1" dirty="0" smtClean="0">
                <a:solidFill>
                  <a:srgbClr val="FF0000"/>
                </a:solidFill>
              </a:rPr>
              <a:t>errores graves </a:t>
            </a:r>
            <a:r>
              <a:rPr lang="es-ES" dirty="0" smtClean="0"/>
              <a:t>porque:</a:t>
            </a:r>
          </a:p>
        </p:txBody>
      </p:sp>
      <p:pic>
        <p:nvPicPr>
          <p:cNvPr id="11" name="Picture 2" descr="logov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09508"/>
            <a:ext cx="7248804" cy="53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95536" y="2780928"/>
            <a:ext cx="8352928" cy="21852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ctr"/>
            <a:endParaRPr lang="es-ES" b="1" dirty="0" smtClean="0">
              <a:solidFill>
                <a:schemeClr val="bg1"/>
              </a:solidFill>
            </a:endParaRPr>
          </a:p>
          <a:p>
            <a:pPr indent="365125" algn="ctr"/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sz="3200" b="1" dirty="0" smtClean="0">
                <a:solidFill>
                  <a:schemeClr val="bg1"/>
                </a:solidFill>
              </a:rPr>
              <a:t>VIABILIDAD</a:t>
            </a:r>
            <a:r>
              <a:rPr lang="es-ES" b="1" dirty="0" smtClean="0">
                <a:solidFill>
                  <a:schemeClr val="bg1"/>
                </a:solidFill>
              </a:rPr>
              <a:t> de un negocio en Internet está ligada a la capacidad para recibir tráfico segmentado.</a:t>
            </a:r>
          </a:p>
          <a:p>
            <a:pPr indent="365125" algn="ctr"/>
            <a:endParaRPr lang="es-ES" b="1" dirty="0" smtClean="0">
              <a:solidFill>
                <a:schemeClr val="bg1"/>
              </a:solidFill>
            </a:endParaRPr>
          </a:p>
          <a:p>
            <a:pPr indent="365125" algn="ctr"/>
            <a:r>
              <a:rPr lang="es-ES" b="1" dirty="0" smtClean="0">
                <a:solidFill>
                  <a:schemeClr val="bg1"/>
                </a:solidFill>
              </a:rPr>
              <a:t>Estimarlo y conseguirlo es </a:t>
            </a:r>
            <a:r>
              <a:rPr lang="es-ES" sz="3200" b="1" dirty="0" smtClean="0">
                <a:solidFill>
                  <a:schemeClr val="bg1"/>
                </a:solidFill>
              </a:rPr>
              <a:t>COMPLICADO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743" y="1700808"/>
            <a:ext cx="1907257" cy="15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595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¿Qué es importante analizar?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2060849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b="1" dirty="0" smtClean="0"/>
              <a:t>Tendencias de búsqueda </a:t>
            </a:r>
            <a:r>
              <a:rPr lang="es-ES" dirty="0" smtClean="0"/>
              <a:t>(sector / productos / marcas) - ¿Son estables, crecientes o decrecientes?</a:t>
            </a:r>
          </a:p>
          <a:p>
            <a:pPr>
              <a:buFontTx/>
              <a:buChar char="-"/>
            </a:pPr>
            <a:endParaRPr lang="es-ES" dirty="0" smtClean="0"/>
          </a:p>
          <a:p>
            <a:pPr algn="just">
              <a:buFontTx/>
              <a:buChar char="-"/>
            </a:pPr>
            <a:r>
              <a:rPr lang="es-ES" dirty="0" smtClean="0"/>
              <a:t> </a:t>
            </a:r>
            <a:r>
              <a:rPr lang="es-ES" b="1" dirty="0" smtClean="0"/>
              <a:t>Competitividad en palabras clave </a:t>
            </a:r>
            <a:r>
              <a:rPr lang="es-ES" dirty="0" smtClean="0"/>
              <a:t>( sector / productos / marcas)  - Determinan el grado de dificultad (y coste) resultar ser visible en los buscadores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b="1" dirty="0" smtClean="0"/>
              <a:t>Perfil demográfico de los potenciales visitantes </a:t>
            </a:r>
            <a:r>
              <a:rPr lang="es-ES" dirty="0" smtClean="0"/>
              <a:t>-  Para acciones de marketing  con segmentación ¿Es el mismo que reflejaba el estudio de mercado tradicional?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b="1" dirty="0" smtClean="0"/>
              <a:t>Competidores:</a:t>
            </a:r>
            <a:r>
              <a:rPr lang="es-ES" dirty="0" smtClean="0"/>
              <a:t> (bastante complejo)</a:t>
            </a:r>
          </a:p>
          <a:p>
            <a:pPr lvl="1">
              <a:buFontTx/>
              <a:buChar char="-"/>
            </a:pPr>
            <a:r>
              <a:rPr lang="es-ES" dirty="0" smtClean="0"/>
              <a:t> Número de visitas (orgánicas vs de pago)</a:t>
            </a:r>
          </a:p>
          <a:p>
            <a:pPr lvl="1">
              <a:buFontTx/>
              <a:buChar char="-"/>
            </a:pPr>
            <a:r>
              <a:rPr lang="es-ES" dirty="0" smtClean="0"/>
              <a:t> Grado de optimización para motores de búsqueda</a:t>
            </a:r>
          </a:p>
          <a:p>
            <a:pPr lvl="1">
              <a:buFontTx/>
              <a:buChar char="-"/>
            </a:pPr>
            <a:r>
              <a:rPr lang="es-ES" dirty="0" smtClean="0"/>
              <a:t> Actividad e influencia en redes sociales</a:t>
            </a:r>
          </a:p>
          <a:p>
            <a:pPr lvl="1">
              <a:buFontTx/>
              <a:buChar char="-"/>
            </a:pPr>
            <a:r>
              <a:rPr lang="es-ES" dirty="0" smtClean="0"/>
              <a:t> Plataforma de </a:t>
            </a:r>
            <a:r>
              <a:rPr lang="es-ES" dirty="0" err="1" smtClean="0"/>
              <a:t>ecommerce</a:t>
            </a:r>
            <a:r>
              <a:rPr lang="es-ES" dirty="0" smtClean="0"/>
              <a:t> , diseño y usabilidad</a:t>
            </a:r>
          </a:p>
          <a:p>
            <a:pPr lvl="1">
              <a:buFontTx/>
              <a:buChar char="-"/>
            </a:pPr>
            <a:r>
              <a:rPr lang="es-ES" dirty="0" smtClean="0"/>
              <a:t> Estrategia de marketing: </a:t>
            </a:r>
            <a:r>
              <a:rPr lang="es-ES" dirty="0" err="1" smtClean="0"/>
              <a:t>blogging</a:t>
            </a:r>
            <a:r>
              <a:rPr lang="es-ES" dirty="0" smtClean="0"/>
              <a:t>, </a:t>
            </a:r>
            <a:r>
              <a:rPr lang="es-ES" dirty="0" err="1" smtClean="0"/>
              <a:t>ebooks</a:t>
            </a:r>
            <a:r>
              <a:rPr lang="es-ES" dirty="0" smtClean="0"/>
              <a:t>, etc...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2400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67544" y="1196752"/>
            <a:ext cx="5958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Caso práctico: tienda de móviles</a:t>
            </a:r>
          </a:p>
          <a:p>
            <a:pPr indent="365125" algn="just"/>
            <a:endParaRPr lang="es-E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7776864" cy="18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2990226" cy="23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005064"/>
            <a:ext cx="2849838" cy="21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860032" y="1844824"/>
            <a:ext cx="208823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Correlación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tendencias de búsqueda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vs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tendencias de consumo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51920" y="4725144"/>
            <a:ext cx="1296144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Diferencias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 búsqueda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por región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¿Qué web tiene más tráfico?</a:t>
            </a:r>
          </a:p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¿Qué web os inspira más confianza para comprar?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032448" cy="24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12976"/>
            <a:ext cx="4426739" cy="2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619672" y="2564904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228184" y="2564904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1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logov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¿Qué web tiene más tráfico?</a:t>
            </a:r>
          </a:p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¿Qué web os inspira más confianza para comprar?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032448" cy="245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12976"/>
            <a:ext cx="4426739" cy="2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11560" y="5877272"/>
            <a:ext cx="33843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40.000 visitas únicas / mes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76056" y="5877272"/>
            <a:ext cx="33843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4.000 visitas únicas / mes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228184" y="2564904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19672" y="2564904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77625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77350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Coste de campañas publicitarias por </a:t>
            </a:r>
            <a:r>
              <a:rPr lang="es-ES" sz="2800" b="1" dirty="0" smtClean="0"/>
              <a:t>sector</a:t>
            </a:r>
          </a:p>
          <a:p>
            <a:pPr indent="365125" algn="just"/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2420888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11560" y="4365104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15 Elipse"/>
          <p:cNvSpPr/>
          <p:nvPr/>
        </p:nvSpPr>
        <p:spPr>
          <a:xfrm>
            <a:off x="7596336" y="2564904"/>
            <a:ext cx="11521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7596336" y="4437112"/>
            <a:ext cx="11521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Objetivos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444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sz="2800" b="1" dirty="0" smtClean="0"/>
              <a:t>INDICE</a:t>
            </a:r>
            <a:endParaRPr lang="es-ES" sz="2800" b="1" dirty="0"/>
          </a:p>
          <a:p>
            <a:pPr lvl="1"/>
            <a:r>
              <a:rPr lang="es-ES" sz="1800" dirty="0"/>
              <a:t>Comercio electrónico: ventajas para comerciantes y clientes</a:t>
            </a:r>
          </a:p>
          <a:p>
            <a:pPr lvl="1"/>
            <a:r>
              <a:rPr lang="es-ES" sz="1800" dirty="0"/>
              <a:t>Estado del comercio electrónico </a:t>
            </a:r>
            <a:r>
              <a:rPr lang="es-ES" sz="1800" dirty="0" smtClean="0"/>
              <a:t>(nacional vs global)</a:t>
            </a:r>
            <a:endParaRPr lang="es-ES" sz="1800" dirty="0"/>
          </a:p>
          <a:p>
            <a:pPr lvl="1"/>
            <a:r>
              <a:rPr lang="es-ES" sz="1800" dirty="0"/>
              <a:t>Los productos que más se venden en Internet </a:t>
            </a:r>
            <a:r>
              <a:rPr lang="es-ES" sz="1800" dirty="0" smtClean="0"/>
              <a:t>(nacional vs global)</a:t>
            </a:r>
          </a:p>
          <a:p>
            <a:pPr lvl="1"/>
            <a:r>
              <a:rPr lang="es-ES" sz="1800" dirty="0" smtClean="0"/>
              <a:t>Modelos de negocio en Internet</a:t>
            </a:r>
            <a:endParaRPr lang="es-ES" sz="1800" dirty="0"/>
          </a:p>
          <a:p>
            <a:pPr lvl="1"/>
            <a:r>
              <a:rPr lang="es-ES" sz="1800" dirty="0"/>
              <a:t>Viabilidad digital y análisis de mercado en </a:t>
            </a:r>
            <a:r>
              <a:rPr lang="es-ES" sz="1800" dirty="0" smtClean="0"/>
              <a:t>e-</a:t>
            </a:r>
            <a:r>
              <a:rPr lang="es-ES" sz="1800" dirty="0" err="1" smtClean="0"/>
              <a:t>commerce</a:t>
            </a:r>
            <a:r>
              <a:rPr lang="es-ES" sz="1800" dirty="0" smtClean="0"/>
              <a:t> (casos prácticos)</a:t>
            </a:r>
            <a:endParaRPr lang="es-ES" sz="1800" dirty="0"/>
          </a:p>
          <a:p>
            <a:pPr lvl="1"/>
            <a:r>
              <a:rPr lang="es-ES" sz="1800" dirty="0"/>
              <a:t>Plataformas de comercio electrónico a usar, estado del arte</a:t>
            </a:r>
          </a:p>
          <a:p>
            <a:pPr lvl="1"/>
            <a:r>
              <a:rPr lang="es-ES" sz="1800" dirty="0" smtClean="0"/>
              <a:t>Coste de la plataforma tecnológica</a:t>
            </a:r>
          </a:p>
          <a:p>
            <a:pPr lvl="1"/>
            <a:r>
              <a:rPr lang="es-ES" sz="1800" dirty="0" smtClean="0"/>
              <a:t>Funcionalidades </a:t>
            </a:r>
            <a:r>
              <a:rPr lang="es-ES" sz="1800" dirty="0"/>
              <a:t>de una tienda online</a:t>
            </a:r>
          </a:p>
          <a:p>
            <a:pPr lvl="1"/>
            <a:r>
              <a:rPr lang="es-ES" sz="1800" dirty="0"/>
              <a:t>Otros aspectos a tener en cuenta:  marketing digital, logística y envíos, medios de pago, legislación…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67544" y="1412777"/>
            <a:ext cx="8208912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Explicar el ciclo de procesos implicados desde la idea hasta la ejecución del proyecto de e-</a:t>
            </a:r>
            <a:r>
              <a:rPr lang="es-ES" sz="2400" b="1" dirty="0" err="1" smtClean="0">
                <a:solidFill>
                  <a:schemeClr val="bg1"/>
                </a:solidFill>
              </a:rPr>
              <a:t>commerce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logov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496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Coste de campañas publicitarias por </a:t>
            </a:r>
            <a:r>
              <a:rPr lang="es-ES" sz="2800" b="1" dirty="0" smtClean="0"/>
              <a:t>área de influencia</a:t>
            </a:r>
          </a:p>
          <a:p>
            <a:pPr indent="365125" algn="just"/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3501008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763688" y="4509120"/>
            <a:ext cx="1080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r>
              <a:rPr lang="es-ES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15 Elipse"/>
          <p:cNvSpPr/>
          <p:nvPr/>
        </p:nvSpPr>
        <p:spPr>
          <a:xfrm>
            <a:off x="7380312" y="2924944"/>
            <a:ext cx="11521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588224" y="5157192"/>
            <a:ext cx="165618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5-6 veces más cara en </a:t>
            </a:r>
            <a:r>
              <a:rPr lang="es-ES" b="1" dirty="0" err="1" smtClean="0">
                <a:solidFill>
                  <a:schemeClr val="bg1"/>
                </a:solidFill>
              </a:rPr>
              <a:t>en</a:t>
            </a:r>
            <a:r>
              <a:rPr lang="es-ES" b="1" dirty="0" smtClean="0">
                <a:solidFill>
                  <a:schemeClr val="bg1"/>
                </a:solidFill>
              </a:rPr>
              <a:t> el mundo anglosajón</a:t>
            </a:r>
          </a:p>
        </p:txBody>
      </p:sp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Análisis de viabilidad digital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539552" y="1412776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dirty="0" smtClean="0"/>
              <a:t>Aspectos SEO</a:t>
            </a:r>
            <a:endParaRPr lang="es-ES" sz="2800" b="1" dirty="0" smtClean="0"/>
          </a:p>
          <a:p>
            <a:pPr indent="365125" algn="just"/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graphicFrame>
        <p:nvGraphicFramePr>
          <p:cNvPr id="9" name="23 Gráfico"/>
          <p:cNvGraphicFramePr/>
          <p:nvPr/>
        </p:nvGraphicFramePr>
        <p:xfrm>
          <a:off x="755576" y="2060848"/>
          <a:ext cx="7200000" cy="340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6732240" y="4437112"/>
            <a:ext cx="1656184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 importante ver la dificultad de imitar el tráfico de referidos de la competencia</a:t>
            </a:r>
          </a:p>
        </p:txBody>
      </p:sp>
      <p:pic>
        <p:nvPicPr>
          <p:cNvPr id="10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logov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3600400" cy="3240360"/>
          </a:xfrm>
        </p:spPr>
        <p:txBody>
          <a:bodyPr>
            <a:normAutofit/>
          </a:bodyPr>
          <a:lstStyle/>
          <a:p>
            <a:pPr marL="0" indent="22225" algn="ctr">
              <a:buNone/>
            </a:pPr>
            <a:r>
              <a:rPr lang="es-ES" sz="2400" b="1" dirty="0" err="1" smtClean="0"/>
              <a:t>SaaS</a:t>
            </a:r>
            <a:endParaRPr lang="es-ES" sz="2400" b="1" dirty="0" smtClean="0"/>
          </a:p>
          <a:p>
            <a:pPr marL="0" indent="22225" algn="ctr">
              <a:buNone/>
            </a:pPr>
            <a:endParaRPr lang="es-ES" sz="1600" dirty="0" smtClean="0"/>
          </a:p>
          <a:p>
            <a:pPr marL="0" indent="22225" algn="ctr">
              <a:buNone/>
            </a:pPr>
            <a:r>
              <a:rPr lang="es-ES" sz="1600" dirty="0" smtClean="0"/>
              <a:t>(Software as a </a:t>
            </a:r>
            <a:r>
              <a:rPr lang="es-ES" sz="1600" dirty="0" err="1" smtClean="0"/>
              <a:t>Service</a:t>
            </a:r>
            <a:r>
              <a:rPr lang="es-ES" sz="1600" dirty="0" smtClean="0"/>
              <a:t>)</a:t>
            </a:r>
          </a:p>
          <a:p>
            <a:pPr marL="0" indent="22225" algn="ctr">
              <a:buNone/>
            </a:pPr>
            <a:endParaRPr lang="es-ES" sz="1600" dirty="0" smtClean="0"/>
          </a:p>
          <a:p>
            <a:pPr marL="0" indent="22225" algn="just">
              <a:buNone/>
            </a:pPr>
            <a:r>
              <a:rPr lang="es-ES" sz="1600" dirty="0" smtClean="0"/>
              <a:t>Es un modelo de distribución de software donde el software y los datos que maneja se alojan en servidores de una compañía de tecnologías de información y comunicación y se accede con un navegador web o un cliente ligero especializado.</a:t>
            </a:r>
          </a:p>
          <a:p>
            <a:pPr>
              <a:buNone/>
            </a:pP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412776"/>
            <a:ext cx="806489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endParaRPr lang="es-ES" b="1" dirty="0" smtClean="0">
              <a:solidFill>
                <a:schemeClr val="bg1"/>
              </a:solidFill>
            </a:endParaRPr>
          </a:p>
          <a:p>
            <a:pPr indent="365125" algn="ctr"/>
            <a:r>
              <a:rPr lang="es-ES" b="1" dirty="0" smtClean="0">
                <a:solidFill>
                  <a:schemeClr val="bg1"/>
                </a:solidFill>
              </a:rPr>
              <a:t>ORIENTADAS A PEQUEÑOS EMPRENDEDORES</a:t>
            </a:r>
          </a:p>
          <a:p>
            <a:endParaRPr lang="es-ES" dirty="0"/>
          </a:p>
        </p:txBody>
      </p:sp>
      <p:sp>
        <p:nvSpPr>
          <p:cNvPr id="10" name="7 Marcador de contenido"/>
          <p:cNvSpPr txBox="1">
            <a:spLocks/>
          </p:cNvSpPr>
          <p:nvPr/>
        </p:nvSpPr>
        <p:spPr>
          <a:xfrm>
            <a:off x="4716016" y="2708920"/>
            <a:ext cx="388843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b="1" dirty="0" smtClean="0"/>
              <a:t>CMS Open </a:t>
            </a:r>
            <a:r>
              <a:rPr lang="es-ES" sz="2400" b="1" dirty="0" err="1" smtClean="0"/>
              <a:t>Source</a:t>
            </a:r>
            <a:endParaRPr lang="es-ES" sz="2400" b="1" dirty="0" smtClean="0"/>
          </a:p>
          <a:p>
            <a:pPr lvl="0" algn="ctr">
              <a:spcBef>
                <a:spcPct val="20000"/>
              </a:spcBef>
            </a:pPr>
            <a:endParaRPr lang="es-ES" sz="1600" dirty="0" smtClean="0"/>
          </a:p>
          <a:p>
            <a:pPr lvl="0" algn="ctr">
              <a:spcBef>
                <a:spcPct val="20000"/>
              </a:spcBef>
            </a:pPr>
            <a:r>
              <a:rPr lang="es-ES" sz="1600" dirty="0" smtClean="0"/>
              <a:t>(Content Management </a:t>
            </a:r>
            <a:r>
              <a:rPr lang="es-ES" sz="1600" dirty="0" err="1" smtClean="0"/>
              <a:t>System</a:t>
            </a:r>
            <a:r>
              <a:rPr lang="es-ES" sz="1600" dirty="0" smtClean="0"/>
              <a:t>)</a:t>
            </a:r>
          </a:p>
          <a:p>
            <a:pPr lvl="0" algn="just">
              <a:spcBef>
                <a:spcPct val="20000"/>
              </a:spcBef>
            </a:pPr>
            <a:endParaRPr lang="es-ES" sz="1600" dirty="0" smtClean="0"/>
          </a:p>
          <a:p>
            <a:pPr lvl="0" algn="just">
              <a:spcBef>
                <a:spcPct val="20000"/>
              </a:spcBef>
            </a:pPr>
            <a:r>
              <a:rPr lang="es-ES" sz="1600" dirty="0" smtClean="0"/>
              <a:t>Es un programa que permite crear una estructura de soporte para la creación y administración de contenidos en páginas web, por parte de los administradores, editores, participantes y demás roles.</a:t>
            </a:r>
            <a:endParaRPr kumimoji="0" lang="es-E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222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600" b="1" dirty="0" smtClean="0"/>
          </a:p>
          <a:p>
            <a:pPr lvl="0" indent="22225" algn="just">
              <a:spcBef>
                <a:spcPct val="20000"/>
              </a:spcBef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6" name="AutoShape 2" descr="data:image/jpeg;base64,/9j/4AAQSkZJRgABAQAAAQABAAD/2wCEAAkGBhASERUUExQUFBUVGBYWFxcVFBQVEhEVGRcXFRQVFxUXGyYeFxojGRQUHy8gJCgpLC0sFx4xNTAqNSYrLCkBCQoKDgwOGg8PGiwkHCQsNTUsKSksKiotLCwtNCw0LCosKSwsKS4pKSosLiwsLC8sKTU1LCw0LCwsLCksKSwpKf/AABEIAHUBrQMBIgACEQEDEQH/xAAcAAEAAgMBAQEAAAAAAAAAAAAABgcEBQgDAgH/xABKEAABAwICBgYGBgYJAwUAAAABAAIDBBEFEgYHEyExQVFhcYGRoQgUIjJSckKCkqKxwSNDYrKz0RUYM1Njk8Lh4iRUgxc0c/Dx/8QAGgEBAAIDAQAAAAAAAAAAAAAAAAMEAQIFBv/EACsRAQACAQIEBAUFAAAAAAAAAAABAgMRIQQSIjEFQVFhExSBsfAyQnGhwf/aAAwDAQACEQMRAD8AvFERAREQFqsd0gjpmEuIuBc34NHSf5fhxWbiFYIo3PO+3AfETuaO8kKGYDhprqh083tQxOIaD7s04955HNrNwA6R+yswPyP+kawGT2aeHiHzAl7m/EIuAHWbd/FYkOLzU8pa17JHAFzcgMbZg3e+N8dzldluWu47ujctlpjjUjntp4QXPc4MaAQLyHfcn4Wjf3E8gvufROKmptp/aTtdG50rvePttDmtH0GWLhYd9ysjY4VppBNa/s5rAG92gng124FpPDeLX3XupCoDRYS2XD8wbeSAzRmw3yxMkdeM24+zw6CApLoxXSOgAlDg5jiwFwIMrR7jxfjcEb+kFYnSBuUWJhmKRVDM8Tg5ty09IcDYgjkVlrWJ17AiIsgiIgIiICIiAiIgIiICIiAiIgIiICIiAiIgIiICIiAiIgIiICIiAiIgIiICIiAiIgIiICIiAi+ZJA0XJAHSTZYE2PQt4HMer+a0tkrT9U6GqP6eYg72Yme9usBzkednEPN58FIaCjbS0zWNFxEzkN7yBdx6y43PaVXtVjwmronsIOaR7mg790TMjSewhzlJJMRkdxce7coc3E1x6Q1mWFoxh721L6ioaWkNtGHEZi55JlcG3uOAG/4itvpHi7HU72j6WUX4by9oCwA5YWN4YaiExh5jdma9rwM2VzTcXbcXHeFV+cta0eUMcxofiTtnKG7miebtuXf7eakNLMS8XJKj2j2DNpYdmHF5LnPe8ixe93E2HAbgLdS3EMlsx6GuPgLrS2XnyaxO2pqrXRvSOWklL2G7XE52H3Xi5PcegqxKbWRTu4xyt+yfzVSU3Adi21KVX+ZyYo6ZVovNey7KGtbLG2Rl8rhcX4r3Ue0HnzUoHwuI/Aj8VIV2cN/iY4t6wt1nWNRERSsiIiAiIgIiICrXSvXlS0NXLTOgmkdEWguaWBpJaHWFzfdmt3KyiuMtLcT9YrqmbiJJpHD5S85fu2QXaPSRozwpaj7Uf81b0TyWgkWuAbdHUuOtB8M9YxGlitcPmjzfKHBz/ugrsdAREQEREBERAREQEREBERAREQF8Syta0ucQ1rQSSSA1oG8kk7gAF9qsvSCxKWLCw1hIE0zI3kc2ZXvy95Y3wQZNbr4weOTIHyyAGxfHETH12JIJHWAVNsGxunq4WzU8jZI3cHN8wQd4I6DvXFSvf0aZZdnWNN9mHQlvQHkPDrdeUMv2BBdixMUxaCmidLPI2KNvFzzYDoHWTyA3le887WNc9xDWtBc4ncGtAuST0ABco6y9YMuJ1JNyKeMkQx8gOG0cPjdx6hu7QtLHPSOpI3FtNTyT2+m9whYesCznEdoC0sfpLTX9qijI6pnA+JYVSy2J0drA0PNPOGHg4wyBhvw9rLZB1voZpN/SFHHVCN0QkzWa4hx9lxbe44glpW7Wr0YwkUtHTwD9VExh63BozHvdc962iAiIgIiICIiCN6Xy/wBm35j+AH5qPNkIW10slvOB0NHmSVprrzXF21zWQ2ndjYbgVPDK6VjXB7r2u4uawON3Bg+iCe3o4Lbh/LmeXM9y+cLw1878rdwG9zvhHIDpcf8AftmdDhscQsxtukne53a7iVZwYMmfqtO3qzETKMsopTwjf9kj8V+vppG+8xw7Wm3ipesbEqnJG53O1h2ncFctwdK1mdZb8qLBy/ZpLRTHoilP3CvIOXliUlqaoP8AgyfukLn456oaKxg4DsW0pTwWsjWypDwUOVUWJq8n3Ss+V34g/kpkq+0BntUEfEwjvBB/mrBXY8PtrhiPRcxT0iIivJBERARQLWBrepMMJiA29Tb+zabNjvwMj9+XpygE9l7qnMW174xMTkkjgbybFG02+tJmKDqBFyazW9jYN/XJO9sRHgWKxdU+tjE62tZSziKVha9zpMmSSNrRx9j2T7RaOHPigtfS3EvV6Gpm4bOGVw+YMOUeNlxmV1Dr1xLZYPK29jM+OIfaznyjK5dQWPqDw3a4u19t0MUknYSBEP4i6cXOmpjHqXDaasrak2BMcMbW75JXAOkexg72XJ3DmsLSPX3ic7jsC2lj5Bga+S37Ujxx7AEHTCLk2k1vY1G4OFXI7qeGPaeogtV9artZTMVhcHtEdRFbaMF8rgeEjL77EggjfY9oQThEWi0t00o8Oi2lS+175GN3yykcmN/M2AvvKDeouctIvSFr5SRSsjpmciQJZT2l3sjub3qLP1r4yTf12buygeAbZB1si5p0d1+4nA4esZKqPmHNayS37L2Ab+0FX3ojphTYjTiandccHsdukidxyuH58DyQbtF8yPABJ4AXPYOK5hl17YzmOWZgFzYbCLcL7h7vQg6gRUtqp1p1lTLUvr54xTwQbRx2bGBri9oBu0XO7MAOZIWl0w9ISpkcWUDRDGLgSPaHzP6w03awdViesIOg0XJTNbWNB2b12W/WGFv2S2ytPVjrvdVStpa4MbI85Y5mjK2R3Jj28GuPIjcTusEFxLUaVaMQYhSvp5gcr7EOHvRuG9r2npB8Rcc1t1R+szXHX0eIy09MYskQYDnjzHOWB7t9/wBoDuQeDfRpk2m+tZs78RC7aW7M9r96t7RPRSnw6mbTwA5QcznO3vkebXe4jnuHYAAuf/6wGMdNP/k/8lausjTirw7DKeVpZ6zIYmuzMuy+zL5SG33bwB3oP3Xpjxp8Kexps6oc2Hrym75PFrC36y5fUo0w1jVuJtjbUmO0Zc5uRmXeQAb7zfcPNRdBcvo/aERTukrZmB4icI4Q4XaJLBz32PEtBaB1kniAr+XJ+i+tjEMPpxT0+xDA5zvajzOJcbkk37PBW5q606xOvoK6d5izxNIgyx2btGxuecwv7W8x+KC1EXM39YDGOmn/AMn/AJKTat9ceIVmJQ09QYdnJnByx5XXEbnNsb9LQgvNEUI1tadPwyja+LLt5XhkYcMwAHtSOIuL2AA7XBBN0XM39YDGOmn/AMn/AJKwtWmk+NYpFLK6WCFjHNYw7C+0dYl/0uQLPHqQWuiIggekM16mTqIHgB+d1r8y+8QmzSyHpe78SvAncvJZbc17T7q0zunujtHs6dnS8Z3drt/kLDuX3jWLbBgNrucbAcuslZFBIDEwjgWtt4BeGMYWJ2WvZw3tPIHoPUV6W1bRh0xd9Nljy2aBmls194YR0WP819YljW2a0Wy2NzvuD0W81pqujkidleLHyI6Qea+YpFwp4jLvS8z9UPNLMDljY5JakqP/AIyPEgfmvUOWDpFJajm6wweMjVnHPUILGs+kO4LAjWdSHcFjJ2VZSnRObLVRHpOX7QI/NWgqgwybK9jvhc0+BBVvhX/DLdNq+/59lrDOwiIusnFHtP8ASU0GHz1Atna20d+G0eQxm7mATe3QFIVXuvajfJg8paL7N8T3W+EOyk92YHuQcx1NS+R7nvcXPeS5znG7nOJuSTzJKkmgeryqxWVzYS1jI7GSR98rb3ygAb3ONju6uIUWVhao9ZTcLlkZM0ugmy5i3e+JzbgPA+kLEgjjwI4WISio9GmYN9itjc7odC5rftB7j5KU6nNWlRhj6mSpDNo/LHGWOzNMY9pxBsCLuy7iAfZVhYPjdPVxCWnlZLGfpNN7HoI4tPUbFZyCkvSUxKzKSAHi6SUj5Q1jf3nqiVZfpAYntMV2d90EUbO915T/ABG+CrRBscDwSprJW09Ox0jzcho4N4ZnEnc0bhcnq6lK9J9TGJUNMaiTYyMbYvET3OfGCbXIc0XFyL2vZXNqX0MbRUDJXN/T1IEjyR7TWHfFH1ANIJHS49AW/wBYsobhVaTw9XmHe5haPMhBx8rG1CVTmYwxo4SRytd1gNzjzYFXRVl+j7Rl+LZuUUMjvHLGP30F+6X6UQ4fSSVMu8MFmt4GSQ+4wdp58gCeS5K0k0kqK6ofUVDsz3cB9FjfosYOTR0d53klWN6Q2k5lrGUjT7FO0OeORlkF9/YzL9pyqVBttGdF6mvnEFMzO87ySbMY0cXPdyH/AOC5Vh4n6OtdHCXxzQzSNFzGA9pd0hjjuJ6LgKy9S2iLaPDmSFv6apAleeYaReJnYGm/a4qfoOHnsIJBBBG4g7iDzBCmmqHSt1FiUW/9FOWwyjkQ42Y7ta4g36Mw5rX6y4GsxatDdw27z3k5neZKjkMha4EcQQR2jeEHYum1dscOq5OBbBKR82QhvmQuN11BrxxPZYNIOBmdFH4uEjvKMjvXL6D2jqnhjmBxDXlpc0Hc4tvluOdsx8VOcH1H4vUQiURxxBwu1sz8kjhy9kA5frWWz1C6Ftqqt1TK3NFTZS0Hg6Y72duUAu7cq6RQcT4rhc1NM+GZhjkjOVzTxB7txBFiCNxBCxmPIIIJBBuCNxB5EFWj6RVO1uJxuHF9Owu6yHyNBPcB4KrEHZGhWNGrw+mnPvSRNLvnAyv+8HLlDTLEvWK+qlvcPmkI+XMQ37oCv/V7iJp9GGzHcY4ap47RJMW+dlzQSg2uiWGesV1NDa4kmjaflLxm+7ddBa49A67E/V20xiDIto520eW3c7KG2AaeAafFVTqKwza4xE7iIWSSn7Ozb96QeC6hQcXaRYDLRVMlPKWGSMgOyHM25aHWBIHJwWuAW20uxL1iuqZr3Ek0rh8pecvlZemhOGesYhSxWuHzRh3yhwL/ALoKCYs9H3FyAb0wvvsZXXHb7CuXVZodJh2H7CbIZHSSPfkJc05rNG8gX9loUyRBxXj2HmCqnhP6qWSP7Ly38luNWdVs8WondM7G/bOT/Utjrow3Y4xUWG6TJKPrsbm+8HKLYBVbKqgk+CWJ/wBl7Xfkg7UXMmvfSX1nEjE03jpW7IdG0PtSntvZv1F0NpRjraOjnqXcImOcB8TuDG97i0d642qql0j3Pebue4ucTxLnG5PiSg/aOkfLIyNgLnvc1jWji5ziA0eJC7F0Q0dZQ0cNMz9W0Bx+N53yO73ElUZ6PuiW3q3Vbx7FMLMvwdM4bvstue1zV0WgL4nkytLugE+AuvtYOOy5aeU/sEeO781pe3LWZ9IYlXWZft15XXrFE518oJsMxsL2Atc+a8fGs9lVJtGMcAAhebfATw3/AET38FKMyq+6luimJve10bjfIAQTxsd1j2WXb4Di5tpit9JTUt5N3XUbJmFrx2Hm09IUDqqd0b3MdxabdvQe8KwcyiGlgG3B6WC/iR+AUniWKOSMnmzeNtWvjkWBpPJ/0j+t0Y+9f8l7sfYrA0qf/wBNbpkZ5BxXKw23Ra7ItGsyk4BYcay6VSX7K0trTq3cNmzwxu6WNPkFUNOVaGik2alj6rt8CfysrHhttMtq+sLGCd23REXdWheVVSskY6N7Q5j2lrmneHNIs4EdBBXqiDmHWTqhqMPe6WBrpqQ3IcBd8A+GQDkPj4dNiq6XcZC561+aEUtK+Kpp2iPbuc2SNtgwuADg9rfo3uQQN3DpKCvdEdMarDpxNTvtwzsN9nK34Xt/A8RyXWOi+kcVdSxVMXuyC9jxY4Gz2HrDgR5rjJX9qNxJ0GC1srj7MMk0gvwGWBj3W7wPFBUOn+J+sYnVy3uHTSBp/ZacjPutCwNHMN9Yq6eH+9ljjPY54B8iVgPcSSTxO89qnepDDdtjEBtcRCSU/VYWt+85qDqRjQAANwG4dQ5KvtfGI7LCJG3sZpIovvbQ+UZVhqkPSVxL2aSAHiZJXDsDWM/eegotXn6NeG7qycjnFE09mZ7/AMWKjF09qGwzZYQx1t80kkvdm2bfKO/eg5+06rjNiVXId+aeW3yh5a37oC12D0W2qIov7yRjPtODfzWRpTTmOtqWO4tnmB7pHL40crmw1dPK73Y5onu+Vr2uPkEHaEUYaA0CwAAAHAAbgF+ucALncB5L8Y8EAggg7wRvBB4EKB65dM20OHvja4bepDooxfeGkWkk6gGm1+lwQc26T4n6xWVE44SzSPHyueS3ysvnR3DzPVwQjeZJY2faeAfJa5Wp6P8AoqZ641Th+jpgbHkZngtaOuzS53V7KCR+kpido6SAc3SSkfKGsZ++/wAFRCsz0gcS2mK7MHdDDGzsLrynye1Vmg6g1EYXssIjdaxmfJKek+1s2/djHirDWm0Nw7YYfSxWsWQxA/NkBd5krC1g6Zx4bRvmcQZCC2Fh4ySEbt3wjieodJCDn3XZjAqMXmym7YQyEdrBd/33PHcoIvSedz3Oe4lznEucTxc4m5J6ySpTqv0UNfiMUZF42ESzdGzYQSD8xyt+sgtrTUGh0VjgO5746eI9TnkSyDwD1zwr59JTErRUkA+k+SUj5QGN/iO8FQyC7vRqwz26ucjgI4mntLnv/dZ4q39K8T9Xoqma9jHDI4fMGHL52UL1AYbs8JD7b5pZJO0C0Q/hlZWvTE9lg8reBmfHEO92d33Y3IOXFY2oTDNri7H23QxyydVyBEPOS/cq5V4+jVhv/u5yP7uJp+09/wDoQXkiIg5+9JLDMtVTT2/tInRntjfmHlL5Knmmxuui/SLw3Ph8UoG+KYA9TXtc0/eDFzmgvPXxpbmoqOnad9Q1lQ/5A0bMHqLnE/UVHxRlzg1oJJIAA4kncAFsdIcefVPjc79XBBA0dDYo2sv3uDnfWU21E6JetYht3i8VLaTeNzpTfZDuIL/qjpQXtq/0WGH0ENPuzgZ5SPpSu3v7be6OpoUjREBaTTCbLSuHxFo87/kt2otp7PaKNvS8nwH/ACVXjLcuC0+33a3/AEyh11KtD6ezXyfEco7BvPmfJREPWwwvGpID7O9p4tPA9Y6CvPcHlpiyxe/ZXpMRO6XVuAQSG5BaTzYbX7RwXthmGRwAhlyTxJNybcB1BYNLpPA7iSw9Dhu8Qsk43TjftWdxv5BejpbhZn4lZrr67J4mvds8yhGPVgkncRvAs0dduPndZuK6UAgtivv3F53G37I/NR4FcvxHi65NMdJ1jzlHe2u0PUFavSiT9Cwf4n4Nd/NbG602kz/ZjH7Tj9235rm4Z64Rz2aeNZVMsVhWcync0AkWvv7L9PQrN0Es+nKsXQWa8Dm/C/yIH8iq4pypxoDN7UjekNd4Ej804K3LxEe6XDPUmaIi9Kui5X0v1j1ZxWoqKWeSJufZsyO9h0cfsMJYfZcDYu3g+8upZ4g5rmm9nAg2JBsRY2I4FUlj3o3XcXUdVYHgydt7f+RnH7PegjNJ6QmLsbZwp5D8ToiHH7DgPJRDS3TasxKQSVLw7KCGMaMscYPHK3pNhcm53DfuCl0vo+YuDYeru6xKQPvMBWwwz0ca9xG3ngibzyZ5X+FmjzQVTR0ckr2xxtL3vIa1rRdznHcAAugNJMH/AKJ0XfASNq8NbIRwMkr2mQA8wGAtv0NUt0I1W0GGe3G0yTEWM0li8A8QwDcwdm/pJXxrR0InxSmjgilZEGybRxeHHNZrmtAy/MT4IOT1dHo14ZearnI91kcQPzuL3fw2+K8f6tlX/wB3B9iRWdqu0CdhVNJE97ZHySF5cwEDLla1rd/RZx70EzXM2v8AxPa4sWcoIo2d5vKf4g8F0yqV0t1E1dbWz1PrMLRLIXAFshLW8GA9YaAEFDLsnQzDPV8PpYbWLIYwfmygv+8SqepPRvqWyML6qEtDmlwDH3LQRmA7rq+gEHOevvQt8FX64xpMNRbORwjmAsQejMAHDrzKqV21iWGxVETopmNkjeLOa4XBH8+d+IVL6TejiS4uoZ2hp/VT39nqErQSR2t7yggmj2uLFaOEQRytexoswSsDzGOQa7cbDkDeyjGOY9U1kzpqiR0sjuZtuHJrQNzWjoAspz/6AYxe1oO3bbv3b+SkWA+jdIXA1lS0N5sgBc49W0eAG/ZKCrNFtFanEKhsFOzM4+843yRN5veeQHnwFyusdEdFYcPpWU0XBu9ziLOlefeeesnlyAA5L00c0WpKCLZU0TY28SRvfIfie473Ht7rLJxvEBBTTTH9VHJJ9lpd+SDknWBiW3xOrkvcGaQD5WnI37rQo+vp7ySSd5O89Z5qRaA6GOxOq9Xa/Z/o3yZi3MBlsACLjcXOA70G/wAL17YxDGIy+KWwsHSx5pAOV3NIzdpuVEdItKKuul2tTK6R3AXsGsHwtaNzR2KcVXo+Ys11mmnkHS2Ut8nNCz8I9HKueR6xPDC3nkzSv8LNb5oKsw7DpZ5WRQsdJI85WtaLlx/+8+S6o1Yav2YXS5XWdUS2dM8cLj3Y2n4W3PaSTzsMvQzV1Q4Y39Ay8jhZ0r7Old1XtZreoW67qToOavSDxLaYoI77oYY226HOzSHye1Vir70w1F1ddWz1PrMLRK/MAWvJa0ANYD1hrQFqoPRtqQ5pdVQltxmAZJctvvt12ugt/QTDPV8NpIrWLYY83zOaHP8AvOKrH0lMStHSQD6TpJSPlDWN/ff4K62tsLDkqv1n6pqnFapkzJ4o2MiEYa5ryb5nOcd27fmHgg5tXTmoPDdlhDX23zSyydwIiH8NQX+rZV/93B9iRXZorgnqdHBTXBMUbWEgWDnAe04Drdc96DaoiIIlrXw7b4RVttctj2g/8REn4MK5JXVGt7TaKhoZGXBnqGOjjZxNnAtfIR8LQT2mw6Vyug+mMJIABJO4AbyTyAXW2rLRAYdh8cRA2rv0kx/xHAXbf9kAN+r1qnNQ+gpqar1yVv6GmPsXG6Sfi3uYLO7cq6OQEREHw+/JRjSnAaipyFrmjIHbjffe3MdgUqRaZMdcleW3ZiY12lVk+jFYz9Xm+RwPkbHyWBNFKz32Pb8zXAeNrK4S0LzdTtPJc+3hmKe0zCOcUKfZUherZ1ZtVo7Tye9Gw9rRfxtdaqp0Cpj7oc35XH8HXCq28Kt+235/bWcSFCRfQepBUav3D3JT9ZoPm0j8FrZ9E6tnANd2OsfBwH4qrbw/NXy1/hrOOWGHLSaSO3xj5/8AStzLQ1DPeikHY0uHi260eKxGSRgF9wN7A348LcbrTHhvS8c0TH0aTEwx8PgzHMfdHD9o/wAh+K2bpF6U2D1DgA2Mgcr2aAO/ettSaDzv957W9gLj+Ss/L5sk7V/xH8O9vJpWEDhu6uX+yk+hVaG1A32zNc3f49/BbGh1dxD33Pd3ho8Gi/mt5RaL00Ru2NoPTa7vtHerGHgL1vF5mNpT0wzE6y2rJQeC+15xwAcF6LsrIiIgIiICIiAiIgIiICIiAiIgIiIChGufE9jg9TY75AyIded4DvuZ1N1TvpJYnlpaaC/9pK6Qjqjbl/GXyQc/K6fRrwy81XOfosjiB+dxe7+G3xVL2XSfo9Ybs8LdIRvmme6/S1obGPNrkFnoiICIiAiIgIiICIiD5lla0FziGtAJJJsABvJJPAWVXaZa+6Kna5lHaqm4B28U7D0l3F/Y3cekK0ZGAggi4IsQeBB4hcbaYYGaOuqKc8I5HBvWw+1Ge9haUGPjuPVFZO6eoeZJH8SeAHJrRwa0cgFlaI6Kz4jVMp4Rvdvc63sxMHvPd1DzJA5r60T0MrMRm2dPGTwzvNxFEOl7uXZxPIFdQaA6BU+F0+zj9uR1jLKRZ0rh+60XNm/iSSg22j2Aw0VNHTwizI22HS48XOd0uJuT2rYoiAiIgIiICIiAiIgL8LQiIPN1M08l5+os6ERB6tp2jkF95QiIP1ERAREQEREBERAREQEREBERAREQEREBERAXhU0EUltpGx9uGZjXW7LjciIPD+g6X+4h/wApn8llwwNY0NY0NaOAaAAOZsB1r8RB6IiICIiAiIgIiICIiAobpBqpw6trPWqhr3uytaWB+WJ2W9nOygOJtYe9awCIglOHYbDTxiOGNkTG8GsaGtHcOfWsl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hASERUUExQUFBUVGBYWFxcVFBQVEhEVGRcXFRQVFxUXGyYeFxojGRQUHy8gJCgpLC0sFx4xNTAqNSYrLCkBCQoKDgwOGg8PGiwkHCQsNTUsKSksKiotLCwtNCw0LCosKSwsKS4pKSosLiwsLC8sKTU1LCw0LCwsLCksKSwpKf/AABEIAHUBrQMBIgACEQEDEQH/xAAcAAEAAgMBAQEAAAAAAAAAAAAABgcEBQgDAgH/xABKEAABAwICBgYGBgYJAwUAAAABAAIDBBEFEgYHEyExQVFhcYGRoQgUIjJSckKCkqKxwSNDYrKz0RUYM1Njk8Lh4iRUgxc0c/Dx/8QAGgEBAAIDAQAAAAAAAAAAAAAAAAMEAQIFBv/EACsRAQACAQIEBAUFAAAAAAAAAAABAgMRIQQSIjEFQVFhExSBsfAyQnGhwf/aAAwDAQACEQMRAD8AvFERAREQFqsd0gjpmEuIuBc34NHSf5fhxWbiFYIo3PO+3AfETuaO8kKGYDhprqh083tQxOIaD7s04955HNrNwA6R+yswPyP+kawGT2aeHiHzAl7m/EIuAHWbd/FYkOLzU8pa17JHAFzcgMbZg3e+N8dzldluWu47ujctlpjjUjntp4QXPc4MaAQLyHfcn4Wjf3E8gvufROKmptp/aTtdG50rvePttDmtH0GWLhYd9ysjY4VppBNa/s5rAG92gng124FpPDeLX3XupCoDRYS2XD8wbeSAzRmw3yxMkdeM24+zw6CApLoxXSOgAlDg5jiwFwIMrR7jxfjcEb+kFYnSBuUWJhmKRVDM8Tg5ty09IcDYgjkVlrWJ17AiIsgiIgIiICIiAiIgIiICIiAiIgIiICIiAiIgIiICIiAiIgIiICIiAiIgIiICIiAiIgIiICIiAi+ZJA0XJAHSTZYE2PQt4HMer+a0tkrT9U6GqP6eYg72Yme9usBzkednEPN58FIaCjbS0zWNFxEzkN7yBdx6y43PaVXtVjwmronsIOaR7mg790TMjSewhzlJJMRkdxce7coc3E1x6Q1mWFoxh721L6ioaWkNtGHEZi55JlcG3uOAG/4itvpHi7HU72j6WUX4by9oCwA5YWN4YaiExh5jdma9rwM2VzTcXbcXHeFV+cta0eUMcxofiTtnKG7miebtuXf7eakNLMS8XJKj2j2DNpYdmHF5LnPe8ixe93E2HAbgLdS3EMlsx6GuPgLrS2XnyaxO2pqrXRvSOWklL2G7XE52H3Xi5PcegqxKbWRTu4xyt+yfzVSU3Adi21KVX+ZyYo6ZVovNey7KGtbLG2Rl8rhcX4r3Ue0HnzUoHwuI/Aj8VIV2cN/iY4t6wt1nWNRERSsiIiAiIgIiICrXSvXlS0NXLTOgmkdEWguaWBpJaHWFzfdmt3KyiuMtLcT9YrqmbiJJpHD5S85fu2QXaPSRozwpaj7Uf81b0TyWgkWuAbdHUuOtB8M9YxGlitcPmjzfKHBz/ugrsdAREQEREBERAREQEREBERAREQF8Syta0ucQ1rQSSSA1oG8kk7gAF9qsvSCxKWLCw1hIE0zI3kc2ZXvy95Y3wQZNbr4weOTIHyyAGxfHETH12JIJHWAVNsGxunq4WzU8jZI3cHN8wQd4I6DvXFSvf0aZZdnWNN9mHQlvQHkPDrdeUMv2BBdixMUxaCmidLPI2KNvFzzYDoHWTyA3le887WNc9xDWtBc4ncGtAuST0ABco6y9YMuJ1JNyKeMkQx8gOG0cPjdx6hu7QtLHPSOpI3FtNTyT2+m9whYesCznEdoC0sfpLTX9qijI6pnA+JYVSy2J0drA0PNPOGHg4wyBhvw9rLZB1voZpN/SFHHVCN0QkzWa4hx9lxbe44glpW7Wr0YwkUtHTwD9VExh63BozHvdc962iAiIgIiICIiCN6Xy/wBm35j+AH5qPNkIW10slvOB0NHmSVprrzXF21zWQ2ndjYbgVPDK6VjXB7r2u4uawON3Bg+iCe3o4Lbh/LmeXM9y+cLw1878rdwG9zvhHIDpcf8AftmdDhscQsxtukne53a7iVZwYMmfqtO3qzETKMsopTwjf9kj8V+vppG+8xw7Wm3ipesbEqnJG53O1h2ncFctwdK1mdZb8qLBy/ZpLRTHoilP3CvIOXliUlqaoP8AgyfukLn456oaKxg4DsW0pTwWsjWypDwUOVUWJq8n3Ss+V34g/kpkq+0BntUEfEwjvBB/mrBXY8PtrhiPRcxT0iIivJBERARQLWBrepMMJiA29Tb+zabNjvwMj9+XpygE9l7qnMW174xMTkkjgbybFG02+tJmKDqBFyazW9jYN/XJO9sRHgWKxdU+tjE62tZSziKVha9zpMmSSNrRx9j2T7RaOHPigtfS3EvV6Gpm4bOGVw+YMOUeNlxmV1Dr1xLZYPK29jM+OIfaznyjK5dQWPqDw3a4u19t0MUknYSBEP4i6cXOmpjHqXDaasrak2BMcMbW75JXAOkexg72XJ3DmsLSPX3ic7jsC2lj5Bga+S37Ujxx7AEHTCLk2k1vY1G4OFXI7qeGPaeogtV9artZTMVhcHtEdRFbaMF8rgeEjL77EggjfY9oQThEWi0t00o8Oi2lS+175GN3yykcmN/M2AvvKDeouctIvSFr5SRSsjpmciQJZT2l3sjub3qLP1r4yTf12buygeAbZB1si5p0d1+4nA4esZKqPmHNayS37L2Ab+0FX3ojphTYjTiandccHsdukidxyuH58DyQbtF8yPABJ4AXPYOK5hl17YzmOWZgFzYbCLcL7h7vQg6gRUtqp1p1lTLUvr54xTwQbRx2bGBri9oBu0XO7MAOZIWl0w9ISpkcWUDRDGLgSPaHzP6w03awdViesIOg0XJTNbWNB2b12W/WGFv2S2ytPVjrvdVStpa4MbI85Y5mjK2R3Jj28GuPIjcTusEFxLUaVaMQYhSvp5gcr7EOHvRuG9r2npB8Rcc1t1R+szXHX0eIy09MYskQYDnjzHOWB7t9/wBoDuQeDfRpk2m+tZs78RC7aW7M9r96t7RPRSnw6mbTwA5QcznO3vkebXe4jnuHYAAuf/6wGMdNP/k/8lausjTirw7DKeVpZ6zIYmuzMuy+zL5SG33bwB3oP3Xpjxp8Kexps6oc2Hrym75PFrC36y5fUo0w1jVuJtjbUmO0Zc5uRmXeQAb7zfcPNRdBcvo/aERTukrZmB4icI4Q4XaJLBz32PEtBaB1kniAr+XJ+i+tjEMPpxT0+xDA5zvajzOJcbkk37PBW5q606xOvoK6d5izxNIgyx2btGxuecwv7W8x+KC1EXM39YDGOmn/AMn/AJKTat9ceIVmJQ09QYdnJnByx5XXEbnNsb9LQgvNEUI1tadPwyja+LLt5XhkYcMwAHtSOIuL2AA7XBBN0XM39YDGOmn/AMn/AJKwtWmk+NYpFLK6WCFjHNYw7C+0dYl/0uQLPHqQWuiIggekM16mTqIHgB+d1r8y+8QmzSyHpe78SvAncvJZbc17T7q0zunujtHs6dnS8Z3drt/kLDuX3jWLbBgNrucbAcuslZFBIDEwjgWtt4BeGMYWJ2WvZw3tPIHoPUV6W1bRh0xd9Nljy2aBmls194YR0WP819YljW2a0Wy2NzvuD0W81pqujkidleLHyI6Qea+YpFwp4jLvS8z9UPNLMDljY5JakqP/AIyPEgfmvUOWDpFJajm6wweMjVnHPUILGs+kO4LAjWdSHcFjJ2VZSnRObLVRHpOX7QI/NWgqgwybK9jvhc0+BBVvhX/DLdNq+/59lrDOwiIusnFHtP8ASU0GHz1Atna20d+G0eQxm7mATe3QFIVXuvajfJg8paL7N8T3W+EOyk92YHuQcx1NS+R7nvcXPeS5znG7nOJuSTzJKkmgeryqxWVzYS1jI7GSR98rb3ygAb3ONju6uIUWVhao9ZTcLlkZM0ugmy5i3e+JzbgPA+kLEgjjwI4WISio9GmYN9itjc7odC5rftB7j5KU6nNWlRhj6mSpDNo/LHGWOzNMY9pxBsCLuy7iAfZVhYPjdPVxCWnlZLGfpNN7HoI4tPUbFZyCkvSUxKzKSAHi6SUj5Q1jf3nqiVZfpAYntMV2d90EUbO915T/ABG+CrRBscDwSprJW09Ox0jzcho4N4ZnEnc0bhcnq6lK9J9TGJUNMaiTYyMbYvET3OfGCbXIc0XFyL2vZXNqX0MbRUDJXN/T1IEjyR7TWHfFH1ANIJHS49AW/wBYsobhVaTw9XmHe5haPMhBx8rG1CVTmYwxo4SRytd1gNzjzYFXRVl+j7Rl+LZuUUMjvHLGP30F+6X6UQ4fSSVMu8MFmt4GSQ+4wdp58gCeS5K0k0kqK6ofUVDsz3cB9FjfosYOTR0d53klWN6Q2k5lrGUjT7FO0OeORlkF9/YzL9pyqVBttGdF6mvnEFMzO87ySbMY0cXPdyH/AOC5Vh4n6OtdHCXxzQzSNFzGA9pd0hjjuJ6LgKy9S2iLaPDmSFv6apAleeYaReJnYGm/a4qfoOHnsIJBBBG4g7iDzBCmmqHSt1FiUW/9FOWwyjkQ42Y7ta4g36Mw5rX6y4GsxatDdw27z3k5neZKjkMha4EcQQR2jeEHYum1dscOq5OBbBKR82QhvmQuN11BrxxPZYNIOBmdFH4uEjvKMjvXL6D2jqnhjmBxDXlpc0Hc4tvluOdsx8VOcH1H4vUQiURxxBwu1sz8kjhy9kA5frWWz1C6Ftqqt1TK3NFTZS0Hg6Y72duUAu7cq6RQcT4rhc1NM+GZhjkjOVzTxB7txBFiCNxBCxmPIIIJBBuCNxB5EFWj6RVO1uJxuHF9Owu6yHyNBPcB4KrEHZGhWNGrw+mnPvSRNLvnAyv+8HLlDTLEvWK+qlvcPmkI+XMQ37oCv/V7iJp9GGzHcY4ap47RJMW+dlzQSg2uiWGesV1NDa4kmjaflLxm+7ddBa49A67E/V20xiDIto520eW3c7KG2AaeAafFVTqKwza4xE7iIWSSn7Ozb96QeC6hQcXaRYDLRVMlPKWGSMgOyHM25aHWBIHJwWuAW20uxL1iuqZr3Ek0rh8pecvlZemhOGesYhSxWuHzRh3yhwL/ALoKCYs9H3FyAb0wvvsZXXHb7CuXVZodJh2H7CbIZHSSPfkJc05rNG8gX9loUyRBxXj2HmCqnhP6qWSP7Ly38luNWdVs8WondM7G/bOT/Utjrow3Y4xUWG6TJKPrsbm+8HKLYBVbKqgk+CWJ/wBl7Xfkg7UXMmvfSX1nEjE03jpW7IdG0PtSntvZv1F0NpRjraOjnqXcImOcB8TuDG97i0d642qql0j3Pebue4ucTxLnG5PiSg/aOkfLIyNgLnvc1jWji5ziA0eJC7F0Q0dZQ0cNMz9W0Bx+N53yO73ElUZ6PuiW3q3Vbx7FMLMvwdM4bvstue1zV0WgL4nkytLugE+AuvtYOOy5aeU/sEeO781pe3LWZ9IYlXWZft15XXrFE518oJsMxsL2Atc+a8fGs9lVJtGMcAAhebfATw3/AET38FKMyq+6luimJve10bjfIAQTxsd1j2WXb4Di5tpit9JTUt5N3XUbJmFrx2Hm09IUDqqd0b3MdxabdvQe8KwcyiGlgG3B6WC/iR+AUniWKOSMnmzeNtWvjkWBpPJ/0j+t0Y+9f8l7sfYrA0qf/wBNbpkZ5BxXKw23Ra7ItGsyk4BYcay6VSX7K0trTq3cNmzwxu6WNPkFUNOVaGik2alj6rt8CfysrHhttMtq+sLGCd23REXdWheVVSskY6N7Q5j2lrmneHNIs4EdBBXqiDmHWTqhqMPe6WBrpqQ3IcBd8A+GQDkPj4dNiq6XcZC561+aEUtK+Kpp2iPbuc2SNtgwuADg9rfo3uQQN3DpKCvdEdMarDpxNTvtwzsN9nK34Xt/A8RyXWOi+kcVdSxVMXuyC9jxY4Gz2HrDgR5rjJX9qNxJ0GC1srj7MMk0gvwGWBj3W7wPFBUOn+J+sYnVy3uHTSBp/ZacjPutCwNHMN9Yq6eH+9ljjPY54B8iVgPcSSTxO89qnepDDdtjEBtcRCSU/VYWt+85qDqRjQAANwG4dQ5KvtfGI7LCJG3sZpIovvbQ+UZVhqkPSVxL2aSAHiZJXDsDWM/eegotXn6NeG7qycjnFE09mZ7/AMWKjF09qGwzZYQx1t80kkvdm2bfKO/eg5+06rjNiVXId+aeW3yh5a37oC12D0W2qIov7yRjPtODfzWRpTTmOtqWO4tnmB7pHL40crmw1dPK73Y5onu+Vr2uPkEHaEUYaA0CwAAAHAAbgF+ucALncB5L8Y8EAggg7wRvBB4EKB65dM20OHvja4bepDooxfeGkWkk6gGm1+lwQc26T4n6xWVE44SzSPHyueS3ysvnR3DzPVwQjeZJY2faeAfJa5Wp6P8AoqZ641Th+jpgbHkZngtaOuzS53V7KCR+kpido6SAc3SSkfKGsZ++/wAFRCsz0gcS2mK7MHdDDGzsLrynye1Vmg6g1EYXssIjdaxmfJKek+1s2/djHirDWm0Nw7YYfSxWsWQxA/NkBd5krC1g6Zx4bRvmcQZCC2Fh4ySEbt3wjieodJCDn3XZjAqMXmym7YQyEdrBd/33PHcoIvSedz3Oe4lznEucTxc4m5J6ySpTqv0UNfiMUZF42ESzdGzYQSD8xyt+sgtrTUGh0VjgO5746eI9TnkSyDwD1zwr59JTErRUkA+k+SUj5QGN/iO8FQyC7vRqwz26ucjgI4mntLnv/dZ4q39K8T9Xoqma9jHDI4fMGHL52UL1AYbs8JD7b5pZJO0C0Q/hlZWvTE9lg8reBmfHEO92d33Y3IOXFY2oTDNri7H23QxyydVyBEPOS/cq5V4+jVhv/u5yP7uJp+09/wDoQXkiIg5+9JLDMtVTT2/tInRntjfmHlL5Knmmxuui/SLw3Ph8UoG+KYA9TXtc0/eDFzmgvPXxpbmoqOnad9Q1lQ/5A0bMHqLnE/UVHxRlzg1oJJIAA4kncAFsdIcefVPjc79XBBA0dDYo2sv3uDnfWU21E6JetYht3i8VLaTeNzpTfZDuIL/qjpQXtq/0WGH0ENPuzgZ5SPpSu3v7be6OpoUjREBaTTCbLSuHxFo87/kt2otp7PaKNvS8nwH/ACVXjLcuC0+33a3/AEyh11KtD6ezXyfEco7BvPmfJREPWwwvGpID7O9p4tPA9Y6CvPcHlpiyxe/ZXpMRO6XVuAQSG5BaTzYbX7RwXthmGRwAhlyTxJNybcB1BYNLpPA7iSw9Dhu8Qsk43TjftWdxv5BejpbhZn4lZrr67J4mvds8yhGPVgkncRvAs0dduPndZuK6UAgtivv3F53G37I/NR4FcvxHi65NMdJ1jzlHe2u0PUFavSiT9Cwf4n4Nd/NbG602kz/ZjH7Tj9235rm4Z64Rz2aeNZVMsVhWcync0AkWvv7L9PQrN0Es+nKsXQWa8Dm/C/yIH8iq4pypxoDN7UjekNd4Ej804K3LxEe6XDPUmaIi9Kui5X0v1j1ZxWoqKWeSJufZsyO9h0cfsMJYfZcDYu3g+8upZ4g5rmm9nAg2JBsRY2I4FUlj3o3XcXUdVYHgydt7f+RnH7PegjNJ6QmLsbZwp5D8ToiHH7DgPJRDS3TasxKQSVLw7KCGMaMscYPHK3pNhcm53DfuCl0vo+YuDYeru6xKQPvMBWwwz0ca9xG3ngibzyZ5X+FmjzQVTR0ckr2xxtL3vIa1rRdznHcAAugNJMH/AKJ0XfASNq8NbIRwMkr2mQA8wGAtv0NUt0I1W0GGe3G0yTEWM0li8A8QwDcwdm/pJXxrR0InxSmjgilZEGybRxeHHNZrmtAy/MT4IOT1dHo14ZearnI91kcQPzuL3fw2+K8f6tlX/wB3B9iRWdqu0CdhVNJE97ZHySF5cwEDLla1rd/RZx70EzXM2v8AxPa4sWcoIo2d5vKf4g8F0yqV0t1E1dbWz1PrMLRLIXAFshLW8GA9YaAEFDLsnQzDPV8PpYbWLIYwfmygv+8SqepPRvqWyML6qEtDmlwDH3LQRmA7rq+gEHOevvQt8FX64xpMNRbORwjmAsQejMAHDrzKqV21iWGxVETopmNkjeLOa4XBH8+d+IVL6TejiS4uoZ2hp/VT39nqErQSR2t7yggmj2uLFaOEQRytexoswSsDzGOQa7cbDkDeyjGOY9U1kzpqiR0sjuZtuHJrQNzWjoAspz/6AYxe1oO3bbv3b+SkWA+jdIXA1lS0N5sgBc49W0eAG/ZKCrNFtFanEKhsFOzM4+843yRN5veeQHnwFyusdEdFYcPpWU0XBu9ziLOlefeeesnlyAA5L00c0WpKCLZU0TY28SRvfIfie473Ht7rLJxvEBBTTTH9VHJJ9lpd+SDknWBiW3xOrkvcGaQD5WnI37rQo+vp7ySSd5O89Z5qRaA6GOxOq9Xa/Z/o3yZi3MBlsACLjcXOA70G/wAL17YxDGIy+KWwsHSx5pAOV3NIzdpuVEdItKKuul2tTK6R3AXsGsHwtaNzR2KcVXo+Ys11mmnkHS2Ut8nNCz8I9HKueR6xPDC3nkzSv8LNb5oKsw7DpZ5WRQsdJI85WtaLlx/+8+S6o1Yav2YXS5XWdUS2dM8cLj3Y2n4W3PaSTzsMvQzV1Q4Y39Ay8jhZ0r7Old1XtZreoW67qToOavSDxLaYoI77oYY226HOzSHye1Vir70w1F1ddWz1PrMLRK/MAWvJa0ANYD1hrQFqoPRtqQ5pdVQltxmAZJctvvt12ugt/QTDPV8NpIrWLYY83zOaHP8AvOKrH0lMStHSQD6TpJSPlDWN/ff4K62tsLDkqv1n6pqnFapkzJ4o2MiEYa5ryb5nOcd27fmHgg5tXTmoPDdlhDX23zSyydwIiH8NQX+rZV/93B9iRXZorgnqdHBTXBMUbWEgWDnAe04Drdc96DaoiIIlrXw7b4RVttctj2g/8REn4MK5JXVGt7TaKhoZGXBnqGOjjZxNnAtfIR8LQT2mw6Vyug+mMJIABJO4AbyTyAXW2rLRAYdh8cRA2rv0kx/xHAXbf9kAN+r1qnNQ+gpqar1yVv6GmPsXG6Sfi3uYLO7cq6OQEREHw+/JRjSnAaipyFrmjIHbjffe3MdgUqRaZMdcleW3ZiY12lVk+jFYz9Xm+RwPkbHyWBNFKz32Pb8zXAeNrK4S0LzdTtPJc+3hmKe0zCOcUKfZUherZ1ZtVo7Tye9Gw9rRfxtdaqp0Cpj7oc35XH8HXCq28Kt+235/bWcSFCRfQepBUav3D3JT9ZoPm0j8FrZ9E6tnANd2OsfBwH4qrbw/NXy1/hrOOWGHLSaSO3xj5/8AStzLQ1DPeikHY0uHi260eKxGSRgF9wN7A348LcbrTHhvS8c0TH0aTEwx8PgzHMfdHD9o/wAh+K2bpF6U2D1DgA2Mgcr2aAO/ettSaDzv957W9gLj+Ss/L5sk7V/xH8O9vJpWEDhu6uX+yk+hVaG1A32zNc3f49/BbGh1dxD33Pd3ho8Gi/mt5RaL00Ru2NoPTa7vtHerGHgL1vF5mNpT0wzE6y2rJQeC+15xwAcF6LsrIiIgIiICIiAiIgIiICIiAiIgIiIChGufE9jg9TY75AyIded4DvuZ1N1TvpJYnlpaaC/9pK6Qjqjbl/GXyQc/K6fRrwy81XOfosjiB+dxe7+G3xVL2XSfo9Ybs8LdIRvmme6/S1obGPNrkFnoiICIiAiIgIiICIiD5lla0FziGtAJJJsABvJJPAWVXaZa+6Kna5lHaqm4B28U7D0l3F/Y3cekK0ZGAggi4IsQeBB4hcbaYYGaOuqKc8I5HBvWw+1Ge9haUGPjuPVFZO6eoeZJH8SeAHJrRwa0cgFlaI6Kz4jVMp4Rvdvc63sxMHvPd1DzJA5r60T0MrMRm2dPGTwzvNxFEOl7uXZxPIFdQaA6BU+F0+zj9uR1jLKRZ0rh+60XNm/iSSg22j2Aw0VNHTwizI22HS48XOd0uJuT2rYoiAiIgIiICIiAiIgL8LQiIPN1M08l5+os6ERB6tp2jkF95QiIP1ERAREQEREBERAREQEREBERAREQEREBERAXhU0EUltpGx9uGZjXW7LjciIPD+g6X+4h/wApn8llwwNY0NY0NaOAaAAOZsB1r8RB6IiICIiAiIgIiICIiAobpBqpw6trPWqhr3uytaWB+WJ2W9nOygOJtYe9awCIglOHYbDTxiOGNkTG8GsaGtHcOfWsl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70" name="AutoShape 6" descr="data:image/jpeg;base64,/9j/4AAQSkZJRgABAQAAAQABAAD/2wCEAAkGBhASERUUExQUFBUVGBYWFxcVFBQVEhEVGRcXFRQVFxUXGyYeFxojGRQUHy8gJCgpLC0sFx4xNTAqNSYrLCkBCQoKDgwOGg8PGiwkHCQsNTUsKSksKiotLCwtNCw0LCosKSwsKS4pKSosLiwsLC8sKTU1LCw0LCwsLCksKSwpKf/AABEIAHUBrQMBIgACEQEDEQH/xAAcAAEAAgMBAQEAAAAAAAAAAAAABgcEBQgDAgH/xABKEAABAwICBgYGBgYJAwUAAAABAAIDBBEFEgYHEyExQVFhcYGRoQgUIjJSckKCkqKxwSNDYrKz0RUYM1Njk8Lh4iRUgxc0c/Dx/8QAGgEBAAIDAQAAAAAAAAAAAAAAAAMEAQIFBv/EACsRAQACAQIEBAUFAAAAAAAAAAABAgMRIQQSIjEFQVFhExSBsfAyQnGhwf/aAAwDAQACEQMRAD8AvFERAREQFqsd0gjpmEuIuBc34NHSf5fhxWbiFYIo3PO+3AfETuaO8kKGYDhprqh083tQxOIaD7s04955HNrNwA6R+yswPyP+kawGT2aeHiHzAl7m/EIuAHWbd/FYkOLzU8pa17JHAFzcgMbZg3e+N8dzldluWu47ujctlpjjUjntp4QXPc4MaAQLyHfcn4Wjf3E8gvufROKmptp/aTtdG50rvePttDmtH0GWLhYd9ysjY4VppBNa/s5rAG92gng124FpPDeLX3XupCoDRYS2XD8wbeSAzRmw3yxMkdeM24+zw6CApLoxXSOgAlDg5jiwFwIMrR7jxfjcEb+kFYnSBuUWJhmKRVDM8Tg5ty09IcDYgjkVlrWJ17AiIsgiIgIiICIiAiIgIiICIiAiIgIiICIiAiIgIiICIiAiIgIiICIiAiIgIiICIiAiIgIiICIiAi+ZJA0XJAHSTZYE2PQt4HMer+a0tkrT9U6GqP6eYg72Yme9usBzkednEPN58FIaCjbS0zWNFxEzkN7yBdx6y43PaVXtVjwmronsIOaR7mg790TMjSewhzlJJMRkdxce7coc3E1x6Q1mWFoxh721L6ioaWkNtGHEZi55JlcG3uOAG/4itvpHi7HU72j6WUX4by9oCwA5YWN4YaiExh5jdma9rwM2VzTcXbcXHeFV+cta0eUMcxofiTtnKG7miebtuXf7eakNLMS8XJKj2j2DNpYdmHF5LnPe8ixe93E2HAbgLdS3EMlsx6GuPgLrS2XnyaxO2pqrXRvSOWklL2G7XE52H3Xi5PcegqxKbWRTu4xyt+yfzVSU3Adi21KVX+ZyYo6ZVovNey7KGtbLG2Rl8rhcX4r3Ue0HnzUoHwuI/Aj8VIV2cN/iY4t6wt1nWNRERSsiIiAiIgIiICrXSvXlS0NXLTOgmkdEWguaWBpJaHWFzfdmt3KyiuMtLcT9YrqmbiJJpHD5S85fu2QXaPSRozwpaj7Uf81b0TyWgkWuAbdHUuOtB8M9YxGlitcPmjzfKHBz/ugrsdAREQEREBERAREQEREBERAREQF8Syta0ucQ1rQSSSA1oG8kk7gAF9qsvSCxKWLCw1hIE0zI3kc2ZXvy95Y3wQZNbr4weOTIHyyAGxfHETH12JIJHWAVNsGxunq4WzU8jZI3cHN8wQd4I6DvXFSvf0aZZdnWNN9mHQlvQHkPDrdeUMv2BBdixMUxaCmidLPI2KNvFzzYDoHWTyA3le887WNc9xDWtBc4ncGtAuST0ABco6y9YMuJ1JNyKeMkQx8gOG0cPjdx6hu7QtLHPSOpI3FtNTyT2+m9whYesCznEdoC0sfpLTX9qijI6pnA+JYVSy2J0drA0PNPOGHg4wyBhvw9rLZB1voZpN/SFHHVCN0QkzWa4hx9lxbe44glpW7Wr0YwkUtHTwD9VExh63BozHvdc962iAiIgIiICIiCN6Xy/wBm35j+AH5qPNkIW10slvOB0NHmSVprrzXF21zWQ2ndjYbgVPDK6VjXB7r2u4uawON3Bg+iCe3o4Lbh/LmeXM9y+cLw1878rdwG9zvhHIDpcf8AftmdDhscQsxtukne53a7iVZwYMmfqtO3qzETKMsopTwjf9kj8V+vppG+8xw7Wm3ipesbEqnJG53O1h2ncFctwdK1mdZb8qLBy/ZpLRTHoilP3CvIOXliUlqaoP8AgyfukLn456oaKxg4DsW0pTwWsjWypDwUOVUWJq8n3Ss+V34g/kpkq+0BntUEfEwjvBB/mrBXY8PtrhiPRcxT0iIivJBERARQLWBrepMMJiA29Tb+zabNjvwMj9+XpygE9l7qnMW174xMTkkjgbybFG02+tJmKDqBFyazW9jYN/XJO9sRHgWKxdU+tjE62tZSziKVha9zpMmSSNrRx9j2T7RaOHPigtfS3EvV6Gpm4bOGVw+YMOUeNlxmV1Dr1xLZYPK29jM+OIfaznyjK5dQWPqDw3a4u19t0MUknYSBEP4i6cXOmpjHqXDaasrak2BMcMbW75JXAOkexg72XJ3DmsLSPX3ic7jsC2lj5Bga+S37Ujxx7AEHTCLk2k1vY1G4OFXI7qeGPaeogtV9artZTMVhcHtEdRFbaMF8rgeEjL77EggjfY9oQThEWi0t00o8Oi2lS+175GN3yykcmN/M2AvvKDeouctIvSFr5SRSsjpmciQJZT2l3sjub3qLP1r4yTf12buygeAbZB1si5p0d1+4nA4esZKqPmHNayS37L2Ab+0FX3ojphTYjTiandccHsdukidxyuH58DyQbtF8yPABJ4AXPYOK5hl17YzmOWZgFzYbCLcL7h7vQg6gRUtqp1p1lTLUvr54xTwQbRx2bGBri9oBu0XO7MAOZIWl0w9ISpkcWUDRDGLgSPaHzP6w03awdViesIOg0XJTNbWNB2b12W/WGFv2S2ytPVjrvdVStpa4MbI85Y5mjK2R3Jj28GuPIjcTusEFxLUaVaMQYhSvp5gcr7EOHvRuG9r2npB8Rcc1t1R+szXHX0eIy09MYskQYDnjzHOWB7t9/wBoDuQeDfRpk2m+tZs78RC7aW7M9r96t7RPRSnw6mbTwA5QcznO3vkebXe4jnuHYAAuf/6wGMdNP/k/8lausjTirw7DKeVpZ6zIYmuzMuy+zL5SG33bwB3oP3Xpjxp8Kexps6oc2Hrym75PFrC36y5fUo0w1jVuJtjbUmO0Zc5uRmXeQAb7zfcPNRdBcvo/aERTukrZmB4icI4Q4XaJLBz32PEtBaB1kniAr+XJ+i+tjEMPpxT0+xDA5zvajzOJcbkk37PBW5q606xOvoK6d5izxNIgyx2btGxuecwv7W8x+KC1EXM39YDGOmn/AMn/AJKTat9ceIVmJQ09QYdnJnByx5XXEbnNsb9LQgvNEUI1tadPwyja+LLt5XhkYcMwAHtSOIuL2AA7XBBN0XM39YDGOmn/AMn/AJKwtWmk+NYpFLK6WCFjHNYw7C+0dYl/0uQLPHqQWuiIggekM16mTqIHgB+d1r8y+8QmzSyHpe78SvAncvJZbc17T7q0zunujtHs6dnS8Z3drt/kLDuX3jWLbBgNrucbAcuslZFBIDEwjgWtt4BeGMYWJ2WvZw3tPIHoPUV6W1bRh0xd9Nljy2aBmls194YR0WP819YljW2a0Wy2NzvuD0W81pqujkidleLHyI6Qea+YpFwp4jLvS8z9UPNLMDljY5JakqP/AIyPEgfmvUOWDpFJajm6wweMjVnHPUILGs+kO4LAjWdSHcFjJ2VZSnRObLVRHpOX7QI/NWgqgwybK9jvhc0+BBVvhX/DLdNq+/59lrDOwiIusnFHtP8ASU0GHz1Atna20d+G0eQxm7mATe3QFIVXuvajfJg8paL7N8T3W+EOyk92YHuQcx1NS+R7nvcXPeS5znG7nOJuSTzJKkmgeryqxWVzYS1jI7GSR98rb3ygAb3ONju6uIUWVhao9ZTcLlkZM0ugmy5i3e+JzbgPA+kLEgjjwI4WISio9GmYN9itjc7odC5rftB7j5KU6nNWlRhj6mSpDNo/LHGWOzNMY9pxBsCLuy7iAfZVhYPjdPVxCWnlZLGfpNN7HoI4tPUbFZyCkvSUxKzKSAHi6SUj5Q1jf3nqiVZfpAYntMV2d90EUbO915T/ABG+CrRBscDwSprJW09Ox0jzcho4N4ZnEnc0bhcnq6lK9J9TGJUNMaiTYyMbYvET3OfGCbXIc0XFyL2vZXNqX0MbRUDJXN/T1IEjyR7TWHfFH1ANIJHS49AW/wBYsobhVaTw9XmHe5haPMhBx8rG1CVTmYwxo4SRytd1gNzjzYFXRVl+j7Rl+LZuUUMjvHLGP30F+6X6UQ4fSSVMu8MFmt4GSQ+4wdp58gCeS5K0k0kqK6ofUVDsz3cB9FjfosYOTR0d53klWN6Q2k5lrGUjT7FO0OeORlkF9/YzL9pyqVBttGdF6mvnEFMzO87ySbMY0cXPdyH/AOC5Vh4n6OtdHCXxzQzSNFzGA9pd0hjjuJ6LgKy9S2iLaPDmSFv6apAleeYaReJnYGm/a4qfoOHnsIJBBBG4g7iDzBCmmqHSt1FiUW/9FOWwyjkQ42Y7ta4g36Mw5rX6y4GsxatDdw27z3k5neZKjkMha4EcQQR2jeEHYum1dscOq5OBbBKR82QhvmQuN11BrxxPZYNIOBmdFH4uEjvKMjvXL6D2jqnhjmBxDXlpc0Hc4tvluOdsx8VOcH1H4vUQiURxxBwu1sz8kjhy9kA5frWWz1C6Ftqqt1TK3NFTZS0Hg6Y72duUAu7cq6RQcT4rhc1NM+GZhjkjOVzTxB7txBFiCNxBCxmPIIIJBBuCNxB5EFWj6RVO1uJxuHF9Owu6yHyNBPcB4KrEHZGhWNGrw+mnPvSRNLvnAyv+8HLlDTLEvWK+qlvcPmkI+XMQ37oCv/V7iJp9GGzHcY4ap47RJMW+dlzQSg2uiWGesV1NDa4kmjaflLxm+7ddBa49A67E/V20xiDIto520eW3c7KG2AaeAafFVTqKwza4xE7iIWSSn7Ozb96QeC6hQcXaRYDLRVMlPKWGSMgOyHM25aHWBIHJwWuAW20uxL1iuqZr3Ek0rh8pecvlZemhOGesYhSxWuHzRh3yhwL/ALoKCYs9H3FyAb0wvvsZXXHb7CuXVZodJh2H7CbIZHSSPfkJc05rNG8gX9loUyRBxXj2HmCqnhP6qWSP7Ly38luNWdVs8WondM7G/bOT/Utjrow3Y4xUWG6TJKPrsbm+8HKLYBVbKqgk+CWJ/wBl7Xfkg7UXMmvfSX1nEjE03jpW7IdG0PtSntvZv1F0NpRjraOjnqXcImOcB8TuDG97i0d642qql0j3Pebue4ucTxLnG5PiSg/aOkfLIyNgLnvc1jWji5ziA0eJC7F0Q0dZQ0cNMz9W0Bx+N53yO73ElUZ6PuiW3q3Vbx7FMLMvwdM4bvstue1zV0WgL4nkytLugE+AuvtYOOy5aeU/sEeO781pe3LWZ9IYlXWZft15XXrFE518oJsMxsL2Atc+a8fGs9lVJtGMcAAhebfATw3/AET38FKMyq+6luimJve10bjfIAQTxsd1j2WXb4Di5tpit9JTUt5N3XUbJmFrx2Hm09IUDqqd0b3MdxabdvQe8KwcyiGlgG3B6WC/iR+AUniWKOSMnmzeNtWvjkWBpPJ/0j+t0Y+9f8l7sfYrA0qf/wBNbpkZ5BxXKw23Ra7ItGsyk4BYcay6VSX7K0trTq3cNmzwxu6WNPkFUNOVaGik2alj6rt8CfysrHhttMtq+sLGCd23REXdWheVVSskY6N7Q5j2lrmneHNIs4EdBBXqiDmHWTqhqMPe6WBrpqQ3IcBd8A+GQDkPj4dNiq6XcZC561+aEUtK+Kpp2iPbuc2SNtgwuADg9rfo3uQQN3DpKCvdEdMarDpxNTvtwzsN9nK34Xt/A8RyXWOi+kcVdSxVMXuyC9jxY4Gz2HrDgR5rjJX9qNxJ0GC1srj7MMk0gvwGWBj3W7wPFBUOn+J+sYnVy3uHTSBp/ZacjPutCwNHMN9Yq6eH+9ljjPY54B8iVgPcSSTxO89qnepDDdtjEBtcRCSU/VYWt+85qDqRjQAANwG4dQ5KvtfGI7LCJG3sZpIovvbQ+UZVhqkPSVxL2aSAHiZJXDsDWM/eegotXn6NeG7qycjnFE09mZ7/AMWKjF09qGwzZYQx1t80kkvdm2bfKO/eg5+06rjNiVXId+aeW3yh5a37oC12D0W2qIov7yRjPtODfzWRpTTmOtqWO4tnmB7pHL40crmw1dPK73Y5onu+Vr2uPkEHaEUYaA0CwAAAHAAbgF+ucALncB5L8Y8EAggg7wRvBB4EKB65dM20OHvja4bepDooxfeGkWkk6gGm1+lwQc26T4n6xWVE44SzSPHyueS3ysvnR3DzPVwQjeZJY2faeAfJa5Wp6P8AoqZ641Th+jpgbHkZngtaOuzS53V7KCR+kpido6SAc3SSkfKGsZ++/wAFRCsz0gcS2mK7MHdDDGzsLrynye1Vmg6g1EYXssIjdaxmfJKek+1s2/djHirDWm0Nw7YYfSxWsWQxA/NkBd5krC1g6Zx4bRvmcQZCC2Fh4ySEbt3wjieodJCDn3XZjAqMXmym7YQyEdrBd/33PHcoIvSedz3Oe4lznEucTxc4m5J6ySpTqv0UNfiMUZF42ESzdGzYQSD8xyt+sgtrTUGh0VjgO5746eI9TnkSyDwD1zwr59JTErRUkA+k+SUj5QGN/iO8FQyC7vRqwz26ucjgI4mntLnv/dZ4q39K8T9Xoqma9jHDI4fMGHL52UL1AYbs8JD7b5pZJO0C0Q/hlZWvTE9lg8reBmfHEO92d33Y3IOXFY2oTDNri7H23QxyydVyBEPOS/cq5V4+jVhv/u5yP7uJp+09/wDoQXkiIg5+9JLDMtVTT2/tInRntjfmHlL5Knmmxuui/SLw3Ph8UoG+KYA9TXtc0/eDFzmgvPXxpbmoqOnad9Q1lQ/5A0bMHqLnE/UVHxRlzg1oJJIAA4kncAFsdIcefVPjc79XBBA0dDYo2sv3uDnfWU21E6JetYht3i8VLaTeNzpTfZDuIL/qjpQXtq/0WGH0ENPuzgZ5SPpSu3v7be6OpoUjREBaTTCbLSuHxFo87/kt2otp7PaKNvS8nwH/ACVXjLcuC0+33a3/AEyh11KtD6ezXyfEco7BvPmfJREPWwwvGpID7O9p4tPA9Y6CvPcHlpiyxe/ZXpMRO6XVuAQSG5BaTzYbX7RwXthmGRwAhlyTxJNybcB1BYNLpPA7iSw9Dhu8Qsk43TjftWdxv5BejpbhZn4lZrr67J4mvds8yhGPVgkncRvAs0dduPndZuK6UAgtivv3F53G37I/NR4FcvxHi65NMdJ1jzlHe2u0PUFavSiT9Cwf4n4Nd/NbG602kz/ZjH7Tj9235rm4Z64Rz2aeNZVMsVhWcync0AkWvv7L9PQrN0Es+nKsXQWa8Dm/C/yIH8iq4pypxoDN7UjekNd4Ej804K3LxEe6XDPUmaIi9Kui5X0v1j1ZxWoqKWeSJufZsyO9h0cfsMJYfZcDYu3g+8upZ4g5rmm9nAg2JBsRY2I4FUlj3o3XcXUdVYHgydt7f+RnH7PegjNJ6QmLsbZwp5D8ToiHH7DgPJRDS3TasxKQSVLw7KCGMaMscYPHK3pNhcm53DfuCl0vo+YuDYeru6xKQPvMBWwwz0ca9xG3ngibzyZ5X+FmjzQVTR0ckr2xxtL3vIa1rRdznHcAAugNJMH/AKJ0XfASNq8NbIRwMkr2mQA8wGAtv0NUt0I1W0GGe3G0yTEWM0li8A8QwDcwdm/pJXxrR0InxSmjgilZEGybRxeHHNZrmtAy/MT4IOT1dHo14ZearnI91kcQPzuL3fw2+K8f6tlX/wB3B9iRWdqu0CdhVNJE97ZHySF5cwEDLla1rd/RZx70EzXM2v8AxPa4sWcoIo2d5vKf4g8F0yqV0t1E1dbWz1PrMLRLIXAFshLW8GA9YaAEFDLsnQzDPV8PpYbWLIYwfmygv+8SqepPRvqWyML6qEtDmlwDH3LQRmA7rq+gEHOevvQt8FX64xpMNRbORwjmAsQejMAHDrzKqV21iWGxVETopmNkjeLOa4XBH8+d+IVL6TejiS4uoZ2hp/VT39nqErQSR2t7yggmj2uLFaOEQRytexoswSsDzGOQa7cbDkDeyjGOY9U1kzpqiR0sjuZtuHJrQNzWjoAspz/6AYxe1oO3bbv3b+SkWA+jdIXA1lS0N5sgBc49W0eAG/ZKCrNFtFanEKhsFOzM4+843yRN5veeQHnwFyusdEdFYcPpWU0XBu9ziLOlefeeesnlyAA5L00c0WpKCLZU0TY28SRvfIfie473Ht7rLJxvEBBTTTH9VHJJ9lpd+SDknWBiW3xOrkvcGaQD5WnI37rQo+vp7ySSd5O89Z5qRaA6GOxOq9Xa/Z/o3yZi3MBlsACLjcXOA70G/wAL17YxDGIy+KWwsHSx5pAOV3NIzdpuVEdItKKuul2tTK6R3AXsGsHwtaNzR2KcVXo+Ys11mmnkHS2Ut8nNCz8I9HKueR6xPDC3nkzSv8LNb5oKsw7DpZ5WRQsdJI85WtaLlx/+8+S6o1Yav2YXS5XWdUS2dM8cLj3Y2n4W3PaSTzsMvQzV1Q4Y39Ay8jhZ0r7Old1XtZreoW67qToOavSDxLaYoI77oYY226HOzSHye1Vir70w1F1ddWz1PrMLRK/MAWvJa0ANYD1hrQFqoPRtqQ5pdVQltxmAZJctvvt12ugt/QTDPV8NpIrWLYY83zOaHP8AvOKrH0lMStHSQD6TpJSPlDWN/ff4K62tsLDkqv1n6pqnFapkzJ4o2MiEYa5ryb5nOcd27fmHgg5tXTmoPDdlhDX23zSyydwIiH8NQX+rZV/93B9iRXZorgnqdHBTXBMUbWEgWDnAe04Drdc96DaoiIIlrXw7b4RVttctj2g/8REn4MK5JXVGt7TaKhoZGXBnqGOjjZxNnAtfIR8LQT2mw6Vyug+mMJIABJO4AbyTyAXW2rLRAYdh8cRA2rv0kx/xHAXbf9kAN+r1qnNQ+gpqar1yVv6GmPsXG6Sfi3uYLO7cq6OQEREHw+/JRjSnAaipyFrmjIHbjffe3MdgUqRaZMdcleW3ZiY12lVk+jFYz9Xm+RwPkbHyWBNFKz32Pb8zXAeNrK4S0LzdTtPJc+3hmKe0zCOcUKfZUherZ1ZtVo7Tye9Gw9rRfxtdaqp0Cpj7oc35XH8HXCq28Kt+235/bWcSFCRfQepBUav3D3JT9ZoPm0j8FrZ9E6tnANd2OsfBwH4qrbw/NXy1/hrOOWGHLSaSO3xj5/8AStzLQ1DPeikHY0uHi260eKxGSRgF9wN7A348LcbrTHhvS8c0TH0aTEwx8PgzHMfdHD9o/wAh+K2bpF6U2D1DgA2Mgcr2aAO/ettSaDzv957W9gLj+Ss/L5sk7V/xH8O9vJpWEDhu6uX+yk+hVaG1A32zNc3f49/BbGh1dxD33Pd3ho8Gi/mt5RaL00Ru2NoPTa7vtHerGHgL1vF5mNpT0wzE6y2rJQeC+15xwAcF6LsrIiIgIiICIiAiIgIiICIiAiIgIiIChGufE9jg9TY75AyIded4DvuZ1N1TvpJYnlpaaC/9pK6Qjqjbl/GXyQc/K6fRrwy81XOfosjiB+dxe7+G3xVL2XSfo9Ybs8LdIRvmme6/S1obGPNrkFnoiICIiAiIgIiICIiD5lla0FziGtAJJJsABvJJPAWVXaZa+6Kna5lHaqm4B28U7D0l3F/Y3cekK0ZGAggi4IsQeBB4hcbaYYGaOuqKc8I5HBvWw+1Ge9haUGPjuPVFZO6eoeZJH8SeAHJrRwa0cgFlaI6Kz4jVMp4Rvdvc63sxMHvPd1DzJA5r60T0MrMRm2dPGTwzvNxFEOl7uXZxPIFdQaA6BU+F0+zj9uR1jLKRZ0rh+60XNm/iSSg22j2Aw0VNHTwizI22HS48XOd0uJuT2rYoiAiIgIiICIiAiIgL8LQiIPN1M08l5+os6ERB6tp2jkF95QiIP1ERAREQEREBERAREQEREBERAREQEREBERAXhU0EUltpGx9uGZjXW7LjciIPD+g6X+4h/wApn8llwwNY0NY0NaOAaAAOZsB1r8RB6IiICIiAiIgIiICIiAobpBqpw6trPWqhr3uytaWB+WJ2W9nOygOJtYe9awCIglOHYbDTxiOGNkTG8GsaGtHcOfWsl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78" name="Picture 14" descr="http://upload.wikimedia.org/wikipedia/en/c/c2/Magento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45225"/>
            <a:ext cx="1301903" cy="409404"/>
          </a:xfrm>
          <a:prstGeom prst="rect">
            <a:avLst/>
          </a:prstGeom>
          <a:noFill/>
        </p:spPr>
      </p:pic>
      <p:sp>
        <p:nvSpPr>
          <p:cNvPr id="36880" name="AutoShape 16" descr="data:image/jpeg;base64,/9j/4AAQSkZJRgABAQAAAQABAAD/2wCEAAkGBhQQERISEhQVFBUWFhoYFhcYFxcXGhgZFRgZFhYYHBcXGyYfGBkkGhoVHy8hIycqLCwsFh4xNTAqNSYrLCkBCQoKDgwOGg8PGiwlHyAsKSkvKiovKSwsLCksKikpKSk1LCwsLCktLCwvLi0tKiksNSksLywpLCosLSwsLC0sLP/AABEIAIIBgwMBIgACEQEDEQH/xAAcAAEAAgMBAQEAAAAAAAAAAAAABQYDBAcCAQj/xABJEAABAwIDAgkHCQQKAwEAAAABAAIDBBEFEiEGMQcTIkFRYXGBkTI0cnOhsbIUIzNCUoKzwdEkYpLCFRY1VHSTotLh8ENTYyX/xAAaAQEAAwEBAQAAAAAAAAAAAAAAAQIDBAUG/8QANBEAAgIBAwICCAQHAQEAAAAAAAECEQMSITEEQVFxBRMyYYGhscEUIjSRQnKCstHh8PE1/9oADAMBAAIRAxEAPwDuKIiAIiIAiIgCIiAIiIAiIgCIiAIiIAiIgCIiAIiIAiIgCIiAIiIAiIgCIiAIiIAiIgCIiAIiIAiIgCIiAIiIAiIgCIiAIiIAsc04YLuNgsijZPnJbHcCR3MALvFxaOxvWqTlpWxBm+XOIzNicR1kA+F7rJT1ofpqD0Hq39/VvXt9Uwb3NHaQo2trYr3EjbneQb2IF2O06CLdhWcp6N3L6Al0UYNoYrC5N7agA6HoWxQ4k2bNlvybXv13/RWjmhJ0mLRtoiLUkIo6s2ipoXlktRBG8WJa+VjXC+7Qm68Q7U0jzZlVTuPQJoyfAOQEoi+A31C+SSBoLnEAAXJJsABqSSdwQHpFD/1wov75Tf50f+5blFjEE/0U0UnoPa74SgNxEWvXYhFA3PNIyJt7ZnuDBc7hdxAugNhFD/1wov75Tf50f+5embW0biAKumJJsAJoySToABm3oCWRFEYxtZS0ZyzzsY77OrnduVoJA67ICXRVSLhQw9xt8ot2skHtyqyUVdHOwSRPbIw7nNIcPEIDOijKraalieWSVMDHt3tdKxrhz6gm4WL+uFF/fKb/ADo/9yAmEUP/AFwov75Tf50f+5b9DiUU7S+GRkrQbFzHNeLgA2u0nWxHigNlF5kkDQXOIAAJJJsABqSSdwWnhuOwVObiJo5cts2Rwda+69kBvIiIAi1K3FoofpHtaejefAarSbtbTH/yW7Wu/RYyz4oupSSfmiLRMIsVNVMkbmY4OHSDdKirZGAXvawHcXED3rTUqu9iTKixwVDZBmY5rh0tII06wk9Q1gzPcGjpcQB4lTqVX2BkRYaerZICY3teBoS0h1vBZkTTVoBFpV2MwwaSPDT0bz4DVYKfaankIaJACftAt9pFlk8+JS0uSvwtEWiURF4llDAXOIaBvJNgO8ra6JPaLS/puD/3Rf5jf1WxBVMf5Dmu9Eg+5UWSMtk0RZlREVyQiIgCIiAo+JYhKJZG8Y+we4AZiNLm2g6lpccTvJ8Vm2iGWplHSQfFoWgHr5XLNqck3w2c7e5tB6+8YtYPX3OqaxZs51ObKS8t4/dB8D/yq3nUxsrN+0W6Wn2WK6elnWaPmWi9y5IiL6Q2OBcKf9qVHZH+ExTVbwLTCIvjnZI4C4YWFubS9g6517QoXhS/tSfsj/DYu9Q+S3sHuV26RWjinBftdJT1LKWRxMMpyBrvqPPkkX3XOhHWutbU+ZVfqJfgcuD1XJxV2TS1abW6p/1XeNqfMav1EvwOUMI4PsdsucRndCJOLtGX3Lc24tFrXH2vYt/a7YKbC+LmEgewusJGXY5rt4vrpexsQeZSPAv5/J6h3xxq+8K7QcMmvzOjt28Y1Te4rY88GO1T66mcJTeWEhrnfaBF2OPXoQfRWlw0eYR+vb8D1AcB7jx1WObJGfBzre8qf4aPMI/Xt+B6juT2KLsbwduxKF8wnEeWQssWF25rXXvmH2vYrNQ8C7o5Y3mqBDXtcQIyL5SDa+bqUjwK+ZS+vP4ca6CjbCRD7X4waOinnb5TG8n0nEMb/qcFxDZLZeXFal4MhFhnlkdyjyjYac7ib7zzFdr22wl1VQ1ELNXObdo6XMcHtHeWgd64/wAGu07aGr+d0jlGR5P1SDdjj1A3B6nE8yLghl1k4EafLyZ5w7pIjI/hDQfarDsJsecNhljc8SOfIXXAIFgA1uh57C57VZQbr6osmjmW0PBJJVVU87ahjRI/MGljiRoBvB6lQNr9lXYdM2F0gkLmB9wCLXJFrE9S/Ri4tw0+fReoHxvVkyGj1hXA/LUQQzCoY0SxskALHG2doda9+tdF2G2Wdh1O6F0gkLpC+4BA1a1ttT+77Vt7I+YUX+Gh/CapdVbJoqPCliXE4bMAdZSIh983d/pDlzrgixPisQDCdJmOZ95vLb8Lh3qa4bsTu+mpwdwdK7v5DfYH+KpcsDsOq6Z5uC1sE/8AE1rnj4grJbEPk/Rq1cTq+Jhkk+y0kdvN7bLYjeHAEagi4PUdy1sWpONhkjG9zSB27x7bLDJq0PTzTrzJfBz7C8OfWTEF2p5T3HXTs5z1KynYOK30kl+nk28Lfmq9s7ifyae79Gm7H9Wu/uI966O11xcagrw/R3T4M2NuauV72ZQSa3InZ7AvkokBdmzEWNraAaadOpUZt95EPpH3K1Kq7feRD6R9y7usxxxdJKEOF/kvJVE3djPNW+k73rztt5t99v5r1sX5q30ne9edtvNvvt/NVf6D+n7EfwGtsF9FL6f8oUzjmI/J4HyDfub6R0H69yhtgvopfT/lC87ezWZE3pcT/CLfmVTHleLoNa5r70E6gV3C8MkrJSL6+U9513+8lbeObKupmZw7O3cdLEX3aXOnMpvYSC0Mj+dz7dzQP1Kmcahz08zeljvYLj2rlw+j4T6bXL2mm7+hVQTjZEbFYoZI3RONzHa3TlO4dx94W/tT5pN2D4mqq7EzWqbfaY4eFnfkrVtT5pN2D4gunpsrydDK+ykvkWi7gUzAcBNVns/JltzXvmv19SYphElE9rg7f5L23Go3g9BUxsBvn7GfzLc27A4hnTxg+F1/yXBHpMb6P1y9pb38SmlabJLZ/FPlELXnyhyXdo5+8WPepJVbYE/Ny9GcfCrSvd6PI8mCMpc0axdoIiLqLBERAUPbJuWpv9pjT7x+ShBIrDt7HaWJ3Swj+E3/AJlWLr47rXo6ia9/13OaXLNlrid2q+8Ysk+KyU1PTyROyj5Q4S2tygA0tB6Rlz6L5i8QjnlaNAHm3YdR7CFplwPHhhlv2vkb5MEoYoZW9pX8jxxiktnJ7VMXWSPFpHvsoTOtvCpss8J6JG+8Lnw5ayRfvX1OdPc6iiIvtTqOBcKf9qT9kf4bF1XEOEKiggLxURSuDeSyN4e5xtoLNvbXnOgXKuFP+1Kjsj/CYrFScCLzYyVTbb+TGb/6nK+1FSr7DYc+txKIkXtJx8h5rNdnN+19h3rt+1PmVX6iX4HLFszspBh8ZZCDd2r3u1c4jdc9HQBosu1PmVX6iX4HKG7ZNHHuCfE4qese+aRkTTC4Bz3BouXMNrnn0Pgp3hW22gnhbS08jZbvDpHNN2gN1a0O3El1jpuy9apOyOyzsRmdCyRsZDC+7gXDQtFrAj7XsWPE8HNBWcTUt4xrHtLgCWiSM63B3i49uitW5U6XwLYO6OnmqHC3HOAZ1tjvr2FznD7q2eGjzCP17fgerphckboYnQ24osaY7aDKQMthzaKl8NHmEfr2/A9V7luxzbZzhAqMPjdFDxWVzy852km5Ab9oaWAV42C4R6qurGwSCLIWPccjSCMo01zHS9lucC8YNFLcA/PneP8A5xroLYwNwA7kbCPS5Fwq7C8WXVsDeSTedo+qT/5B1Hn6Drzm3XV5kjDgWuAIIsQRcEHQgjnChOiTl/BVt3fLQ1DtRpA8neP/AFE9P2fDmC6kuB8IOx5w6oDor8TIS6I31YRqWX6RoQejsK6pwdbTGuow6Q3ljPFyHpIAId3tI77qWu5CLQuLcNPn0XqB8b12lcW4afPovUD43pHkM6lsj5hRf4aH8Jql1EbI+YUX+Gh/Cat3FK4QQyzO3Rsc8/dBNlUk4dthIa/GHxjUGVkDexpDD3XznvU/w14WGvpZmjQtdEfucpnsL/BVjYCuiZiDKiqkaxrc7y519XuBA3c93E9yuvCVtNRVlEWRVDHyMe17Gi9zrlcBcfZcT3K/cqWvg8xP5Rh1M4m5a3i3dsZye4A96sa5fwI4neOppyfJc2Ro6nDK72tb4rqCq+SUVHa/Z/fURj1gHx/r49Kx7IbQ5bQSHQ/Rk8x+z2dHgriRdc/2pwL5O/Oz6N50/dO/L2c4/wCF4fV4ZdNk/E4viv8Av+vczktL1I6Cqrt95EPpH3Lf2UxYzw2cbvYcpPSPqnt/RaG33kQ+kfcujq8scvRuceGl9UTJ3GyDw3amSnjEbAywJOoN9TfpXzE9p5KhnFvDALg6A3071Z9joWmlaS0HlO3gdK87aQtFNcADlt3Ada899Pm/C6/Wfl03VdvApT03Zh2C+il9P+ULV2+dyoR1O97VtbBfRS+n/KFq7fN5UJ6ne9q0n/8ANXw/uJfsErsYP2VvpO96l6wXjf6LvcVEbGH9lb6TvepatNo5D+473Fen036aP8v2NI+yUDZHzuLsd8BVx2p80m7B8QVO2QH7VH2O+Eq47U+aTdg+ILzOg/RZP6v7UZw9lld2Kro4jNxj2svltmIF7Zr2uvO2GNMmLI4zma25LhuJOgA6bC+vWo/A8BdVZ8rw3La9wTfNfo7FZMP2IjY4OkcZLfVtZvfzlYYI9Tm6dYoRWl9/iQtTVGxsdRGOnBIsXnN3bm+wX71OoAi+hw4ligoLsbJUqCIi1JCIiAqe30fJhd0OcPEA/kqrSUT5SQwbhckkAAdJJ0AV92owp9RE1sYBcHg6m2liD+ShsP2OlAeyXi3RSANe3M6+huCDbRwOoXz3VdHLL1dtPS6tryM9Kc1q47lfxnDntoZmvbbLJHIDoQQ4OjJBGhG7xWY7aWqafM9rqcxM45uUO5RZys2ly4OA8FgxOmkw9lRSTOc6CWMmA2uM7XNcB+6dNRu3FU1e/wBP08cWNY+Ur5959p0PQY5YNEnqjvT90kv2a+TLbFtgTTudK2GWZsoDQ9g1jcLuADbbiLDozLYxCJscrXM8hzWSs57NeA61+e2o7lSguwbM4TFLR0r5Y2udxTRc68kXy6bty5Ov6FZ4rRSlfJ5/pvocWKCnjSTb+3+iyNNwvq+AW0C+rtPnzgXCl/ak/ZH+Gxd6h8lvYPcuC8KZ/wD1J+yP8Ni71D5Lewe5WfCIR7UXtT5lV+ol+BylFF7U+Y1fqJfgcqknJ+Bfz+T1DvjjU7w24ReOnqQNWuMTj1OBc3wId/EoLgWP7fJ6h3xxroPChTB+GVF/q5Xj7r2/ldXfJXsRfA3i5lo3wuNzA+w9CTlN9udfeGjzCP17fgeqzwJVJFVUM5nQhx7WPAHxlWbhpP7BH69vwPUdx2PHAr5lL68/hxroK/Pmy/CHPh0ToomxOa55eS8OJuQG8zhpoFZcF4XqqeogidHBaSVjDYPvZzg025e/VGiUzryKC24rJYqCpfAHcYGWaW3zNzODXOFtbtaS7uXLcO4Y6yNoa9sU1vrOBDj2lhAPgoSsWXXhkDf6PF7X45mXt5V7fdzKG4Db5azovF42kv8AkqPtHtZU4pIwSAaG0cUYNrnS4FyXOK7DwcbMOoKQNkFpZHZ3j7NwA1t+oDxJVnsiO5alxbhp8+i9QPjeu0rivDSf26L1A+N6iPJLOp7I+YUX+Gh/CaoLhaxPicOewb5ntj7vLd7G271O7I+YUX+Gh/Caua8NuJh09PACOQwvd2yGw9jT4qFyHwRmw/Bz/SUL5nSmINfkbZgdmsASdSLb7KxP4Dm2Nqp1+b5sb+b6ytvBzhvEYdTAixe3jHdshzD/AElo7lZVLbFHBeDCvNPicbHacZmhcOs6gfxtC70vz7trEaLFZnN0yytnZ94iX4rruNdXE0rpYgSXR5mW38oXB7gb9yrklpi5eBC2JFQm2Nvkr79LbduYfldVyk20nYMrsr7c7r37yDqtLFcdlqi0OsADo1oO/d2krw+o9J4cmGUY3bVV5lHNNEzsD5U/Yz3u/wCVsbfeRD6R9y39k8IMERLxZ7zcjoA8kdu8960NvvIh9I+5JY5Y/R2mXP8Al2KqBu7F+at9J3vXnbbzb77fzXrYvzVvpO+JedtvNfvt/NdD/Qf0/Yn+A1tgvopfT/lC87ew3ZE7ocR/ELj3FetgvopfT/lCmccw35RA+MeVvb6Q1H6d6pjxPL0Ghc197CVwInYWcGF7Odr79zgLe4qU2gqeLppj+6QO13JHvVBoMQlpJCWiztzmuG/qI/NZsW2glqsrXAAA6NbfU83WSuPH6QjDpvVu9STRVTqNG9sNBeoc7maw+LiAPZdWbanzSbsHxBYdlMHNPES8We83I6ANw7d571l2p80m7B8TV24MLxdFJS5ab+RZKokLsBvn7GfzK4Kn7Ab5+xn8yuC29Gfpo/H6smHshERegXCIiAIiIAiisXxp8DmtZTTTXFyYwCBraxud6iqPbl0zc0dHUPbe1wGkXG/W6mjph0uWcdcVt5r/ACTeNYOyrhdFINDuPO13M4dYXFMXwt9LK+KQatO/mI5nDqIXZKPGzJVz04YMsTWEuvrmeActt26/gtypwuKVwfJEx7gLAuaHEDfa5G5WTo9Douun0L0zVppOvNWn8UcFZGXaNBJ5rAn3LvWFQcXBCwfVjaPBoCzRQNaLNaGjoAA9yyKJSsz9IekfxiilGkvfYRQFVtWWzSwxU8sxitnLMlhmFwNXXJW/guNx1cZfHmGVxa9rhZzXDeCFFHDLp8kI62ttvnx5X7zcdTtJuWtJ6bC6yIigwC+EX0K8zTNY0ueQ1oFySQAB0knckMwe0OaQWuAII3EHUFCadWI4Gt8loHYAPcvr2BwIIBB3g6hRWPbQikMTeLfK6Vxa1rLX0FzvK8YZj8k0gY6kniFic7w0NFubQ7ypo2XT5HD1lbea/wDSVgpGMvkY1t9+VoHuXt8YdoQD2i69KHxbaeOB4iDXzTEXEUYzOt0nmaO1QZ48csj0wVkl8jZ9hv8ACP0X1tKwG4a0HsCi8MxyWWTJJSTQ3BOZ2Ut05iQdD1KZQnJjljdS+qf0CiazZKkmdmkpoXOO85G3PaQNVLIhmaGHYBT0+sMMcZ6WsAPja630RAFjkga7VzQe0ArIiAALDNRRvN3MY49JaD7wsyIAAiIgME1FG83cxjj0loJ8SFnAREBqT4RDIbviYT0lov4r7TYZFEbsjY09IaL+KjcZ2n+TzMgbDJM9zC+0dtADbnKz4PjL53OD6aaEAXvIAAbncLHeqeqheqlZs+mmoesa2819OSVXlzAd4BXpFcxPgFtyOaDvF19RAfGtA3Cy+osNXU8XG95BdlaXWaLk2F7AdKEpW6R5qsOjl+kY13WQCfFeabC4ozdkbGnpAF/FMMruPiZLlczO2+Vws4doW0qerjeqlYlHS2nygvhF96+orkHlrANwAXpEQBERAEREAREQGnjFXxVPNJuyRucO0A29qjtiaTi6GnBGpbmPa8l35r1tjSSTUksULcz35W2uBpmBcdT0A+KkHQmKAtjFyyOzB0lrbNHsCnsdaaXTqKe8pfRbfVlN2doZqqSsmZM6GN87uUwDO/JcNF3bmgHvut3BdpXxYfNPM7jTFI9jXHQvsQGX+8bX6ApHZzDZKagawt+dDHuLbi5e4uIF72vuCjG7KyOwptPYNm8uxIsX5y6xO7UaK2x6M8uLJNxm1p1xS49lWm75qkiLqsZkDGSMrnS1TnNtBEGujFzqzKAdw5yf1XRWnQX3quYPWy5mN+QcTfSR942tHSWhurteZT1aXcW/ILuyuyjpNjYa9ahnJ1klKUYJJc73Hv8Ay7Uu1lDwfFKlvy2ogpuObJM4h2cCwZcNGTynWHQt3DMTZR4fJVtfx0kzy43GUGVxtlt9UN18D1LzgT62npW08dGQ8X+cfJGG5nEnNYEk79yy1exr24dHBGWvljkEtjo17rm7deaxsL77Kdj0MssTnpnSTkls7uK8d3Xbw8tiPnxWRphMVa6oqXSNzQsyuiynyhZo0A6SevRSmM4g91eKZ876WLiwWOZZpkeTa2dwIFuj9VvYLWyl7W/ITTtN87rxgDQ2sG6u1t4rQ2mE9Yx9N8iNy6zJXPZlaA7R9xqCRzdfOncyUovKouKVJ73Da++223hzT8jxtzSvZRRs46RxLmxm+X50vI8rTmAJ0ViwXC3U7Mjpny7rF+UZQAAGjKNyhtp8Nm4uj4thn4iRjntBAL8jbA8rrv4qy08hcxrnNykgEtJuWkjUXHQofBx5sj/Dximmm5N8Xz+6/wB0U/aCpkOJwCGLjjBE5+TMGayEtvd2mnJU7SYzI2OSWriFM1ltS8PuDvPJGmth3qFy1UNdVTtpXSh4axhEjG8lgHMb7yrJhVXJKwulhMLs1g0vD7iw1u3TpHcjNOo0rHBVFpJbqW/i1V+La3RrUu09PMJOJkEhYwvIAduHaFG7AU2anNU/WWoc57nc9sxAb2C27rVmkjDgQdxFj2FU/DI6vDg6BsBqYQ4mNzHNa5oOuUh3/d6FMWmeKcMezbjy1uldq9lzTosmNYo2lgkmcLhjb26TuA7zZV3+jqySnNS+qfHKWcY2NoaI2gDMGEEEnTnv4rexGlmr6OaN8XEPJGRrnNdfKQ4XLd1yCFoz1FdUwfJhTGFzm5JJXPaWBu5xaGm5JHhfvRGnTw0R2cb1fmvS6jt+/e68jxie0sr8Ngmju2WZzGDLpysxDrX3A5T2Zljxr5ZSuppBUGSWWUMMJAEV3DcABcNHSdedSFds+4Pw6KJpMMDi57rjQsbybjnJN9y2cWw6SWto3ZbxRZ3udcaOIs0WvcqdjWGXFFrSlT1y3rjfTH5fMjKoVFLVUYNS+bj3lsjCGhlgASWtA5IF+3RZcTq6iXEBTwSmNjYLyGwOXM7ygDvfawF9NSeZbtbh0kmI08uX5qKJ5zXHlv5NrXvuTBcOkFZWzyNyh5Y2PUG7GCxOh0BNlBT1sNKm9OpQ8Fy5UtuNkQ9C2rNXUUbal5jaGOdK4NdI0OF8rdLXN95GgaVubPYhJFJXxzSuljp8rg91swBa5zgSN9gP+3W7s7h0jJq2WVuUyzci9jdjBZp0O4rUwrAJHQV7ZRkfUySWvY2aRZh0O7qUlsmTHJSjKqqC2S521P68bEHNtCZoXzvrTDIQTDTxZSR9kPFiXOPPutfuUnjWMVTYMPa3k1Ez25m7gSG6hwtoLkEjqKYI+enYyI4feRgDTK10TWuA0zl2+9vFSdfhskmIU0mX5qKN5zXFs7+SBa972sUNMk8UclaY0tTW8XdLZbdm65tv9zTrauejjjhEpqKmoksxzwA1mgzENH1Rvt19S3aTCpKf5+armkDGuc9pDQw8k7mgaW37+ZYdp8Om46mqoGca6EuDo7gFzXixsTpff7FsMllrIZ45IHU4cwtaXuaSS4EHkt3AaKDmcrxxktNP2vZvmqrmqqq8yrzbRGaJ9Q+tMLyDxNPEWki3kB4sS5xPZa/crtgc0j6eF0wtIWNLxa2ttdOY9SrWCuqKdjIv6PvKwZeNa6JrXAaBxdvvZXNJDrpRX5IpVbppxe3w3rz3ZR5Kyb+lKmSCDj+LjZFbO1mXNZ51dvubjuVgcaiopZAWmmmN8lntcQRYtOYC1idOxQWEOq6Z9S75G6QzTOffjY28n6osb7tfFSmJVFXNDHHFEYXy3Ejy5ruJbexIItmeRusNLqWaZ1coJaaWlarT4W9q+Oe3u5IvDMcqK9sMMZdEWAfKpbWIc0kZG30zOtc9F1mqqmpmxCSnhlMcbIm53WDi2+txf65uBc7hdZsIwB9DV2haTTyxgPNxyZGCwcbm5zdXO5ReCYrK2etmjppJxLMWtc1zQPmrtaDmOmhGqeRtUJSnLCo6VHa65k1zfdb0vBIkcIq5aetmppZnTRiHjg59szLEAgkDrPgFFP2jFQySeStNOOVxMMRbnsLhpeLEuJI3aKcwrZ2RwqZqkgTVLSwhuojYQWhoPOd3gFHYKyopGNhNAHyM0ErXRNa4X0cXHlDTvTYiMsTcpKnJaV/Clxu1e3O1r7jE8aqm0FG7VtTLIxtrWLtXGxHNmAbfdvO5bGNOqKOime+odJNI5gaQAAxziAQwdFr+C3sXw6SasonZPmos73m40dl5A6TqPavu1GGyVD6RjW3jbO18puNAzdv33udyGUMuPVjVRSbcnx4tqN/Dj3mntBjronQUgmbE9zM0s77cloFtAdC9xB/7uxbNYg51Y+OKokqqcR3c99jlkvoGvAANxf8A6Flx/C5G1jKpsAqWGLi3x8nM2zi4OaH6c/v6VI01VM+Cb9mMBDSImZmEuJaeZujdbKOxDcFgSik9S3dx2bfh7W3bhVv4kHgPyqvbM81D4oeOfxZYG5yL6C5GjG9WpJOuiy4LtQ+PDn1E54xzHuY088liAzd1m1+gKSwTDpKfDmxBvzoicctx5brm1723lRsmysjsKip2gNlZlflJFs4cXlpO7nI7lOxpKeGcnGVadaSql+VXbvnfY26LBaqUNlnq5GPNncXGGhjRvyEEEu00v71H1u0QnnmY6rFLDCcnJLRJI8eUQSDZoOmg1U3hWMVEr2tlpHxCxzvL2FoIH1QNTc27LqEo6CWilmaaP5S10jpI5G8XcB/1XF+ot+qFce8pes02l+VJwrnffj99+5K7FVsssDjK5z2iRwikcMrnxjc4jx1VhWCike6NrpGcW8jlMuHZT0XG9Z1VnmZ568kpJVvwv+oIiKDEIiIAiIgCIiAIiIAiIgCIiAIiIAiIgCIiAIiIAiIgCIiAIiIAiIgCIiAIiIAiIgPhC0MDwZtJEImFzhmc4l1rkuNzuACkEQspyUXHs/sEREKhERAEREAREQBERAEREAREQBERAEREAREQBERAEREAREQBERAEREAREQBERAEREAREQBERAEREAREQBERAEREAREQBERAEREAREQBERA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82" name="Picture 18" descr="http://www.solummedia.es/wp-content/uploads/2012/07/prestash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445225"/>
            <a:ext cx="1331268" cy="449424"/>
          </a:xfrm>
          <a:prstGeom prst="rect">
            <a:avLst/>
          </a:prstGeom>
          <a:noFill/>
        </p:spPr>
      </p:pic>
      <p:pic>
        <p:nvPicPr>
          <p:cNvPr id="36884" name="Picture 20" descr="http://osl2.uca.es/wikiCE/images/7/7c/Oscommerce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967130"/>
            <a:ext cx="1475656" cy="664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SaaS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32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b="1" dirty="0" smtClean="0"/>
              <a:t>VENTAJAS</a:t>
            </a:r>
          </a:p>
          <a:p>
            <a:pPr marL="0" indent="365125" algn="just"/>
            <a:r>
              <a:rPr lang="es-ES" sz="1600" b="1" dirty="0" smtClean="0"/>
              <a:t>Rapidez</a:t>
            </a:r>
            <a:r>
              <a:rPr lang="es-ES" sz="1600" dirty="0" smtClean="0"/>
              <a:t> - Puedes disponer de una tienda online operativa en cinco minutos. </a:t>
            </a:r>
          </a:p>
          <a:p>
            <a:pPr marL="0" indent="365125" algn="just"/>
            <a:r>
              <a:rPr lang="es-ES" sz="1600" b="1" dirty="0" smtClean="0"/>
              <a:t>Sencillez</a:t>
            </a:r>
            <a:r>
              <a:rPr lang="es-ES" sz="1600" dirty="0" smtClean="0"/>
              <a:t> – No hay que programar ni preparar el  alojamiento web.</a:t>
            </a:r>
          </a:p>
          <a:p>
            <a:pPr marL="0" indent="365125" algn="just"/>
            <a:r>
              <a:rPr lang="es-ES" sz="1600" b="1" dirty="0" smtClean="0"/>
              <a:t>Coste</a:t>
            </a:r>
            <a:r>
              <a:rPr lang="es-ES" sz="1600" dirty="0" smtClean="0"/>
              <a:t> – Cuota mensual asequible.</a:t>
            </a:r>
            <a:endParaRPr lang="es-ES" sz="1600" b="1" dirty="0"/>
          </a:p>
          <a:p>
            <a:pPr marL="0" indent="365125" algn="just"/>
            <a:endParaRPr lang="es-ES" sz="1600" b="1" dirty="0" smtClean="0"/>
          </a:p>
          <a:p>
            <a:pPr marL="0" indent="0" algn="just">
              <a:buNone/>
            </a:pPr>
            <a:r>
              <a:rPr lang="es-ES" sz="1600" b="1" dirty="0" smtClean="0"/>
              <a:t>I</a:t>
            </a:r>
            <a:r>
              <a:rPr lang="es-ES" sz="1800" b="1" dirty="0" smtClean="0"/>
              <a:t>NCONVENIENTES</a:t>
            </a:r>
            <a:endParaRPr lang="es-ES" sz="1600" b="1" dirty="0" smtClean="0"/>
          </a:p>
          <a:p>
            <a:pPr marL="0" indent="365125" algn="just"/>
            <a:r>
              <a:rPr lang="es-ES" sz="1600" b="1" dirty="0" smtClean="0"/>
              <a:t>Corto plazo - </a:t>
            </a:r>
            <a:r>
              <a:rPr lang="es-ES" sz="1600" dirty="0" smtClean="0"/>
              <a:t>Carecen </a:t>
            </a:r>
            <a:r>
              <a:rPr lang="es-ES" sz="1600" dirty="0"/>
              <a:t>de la potencia que pueden tener </a:t>
            </a:r>
            <a:r>
              <a:rPr lang="es-ES" sz="1600" dirty="0" smtClean="0"/>
              <a:t>soluciones CMS</a:t>
            </a:r>
          </a:p>
          <a:p>
            <a:pPr marL="0" indent="365125" algn="just"/>
            <a:r>
              <a:rPr lang="es-ES" sz="1600" b="1" dirty="0" smtClean="0"/>
              <a:t>Elevado coste de oportunidad - </a:t>
            </a:r>
            <a:r>
              <a:rPr lang="es-ES" sz="1600" dirty="0" smtClean="0"/>
              <a:t>Si vuestro negocio </a:t>
            </a:r>
            <a:r>
              <a:rPr lang="es-ES" sz="1600" dirty="0"/>
              <a:t>online </a:t>
            </a:r>
            <a:r>
              <a:rPr lang="es-ES" sz="1600" dirty="0" smtClean="0"/>
              <a:t>funciona, </a:t>
            </a:r>
            <a:r>
              <a:rPr lang="es-ES" sz="1600" dirty="0"/>
              <a:t>tarde o temprano </a:t>
            </a:r>
            <a:r>
              <a:rPr lang="es-ES" sz="1600" dirty="0" smtClean="0"/>
              <a:t>habrá que migrar.</a:t>
            </a:r>
            <a:endParaRPr lang="es-ES" sz="1600" dirty="0"/>
          </a:p>
          <a:p>
            <a:endParaRPr lang="es-ES" sz="1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412776"/>
            <a:ext cx="8064896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endParaRPr lang="es-ES" b="1" dirty="0" smtClean="0">
              <a:solidFill>
                <a:schemeClr val="bg1"/>
              </a:solidFill>
            </a:endParaRPr>
          </a:p>
          <a:p>
            <a:pPr indent="365125" algn="ctr"/>
            <a:r>
              <a:rPr lang="es-ES" b="1" dirty="0" smtClean="0">
                <a:solidFill>
                  <a:schemeClr val="bg1"/>
                </a:solidFill>
              </a:rPr>
              <a:t>Orientadas a </a:t>
            </a:r>
            <a:r>
              <a:rPr lang="es-ES" sz="3200" b="1" dirty="0" smtClean="0">
                <a:solidFill>
                  <a:schemeClr val="bg1"/>
                </a:solidFill>
              </a:rPr>
              <a:t>TESTEAR</a:t>
            </a:r>
            <a:r>
              <a:rPr lang="es-ES" b="1" dirty="0" smtClean="0">
                <a:solidFill>
                  <a:schemeClr val="bg1"/>
                </a:solidFill>
              </a:rPr>
              <a:t> la venta de productos y </a:t>
            </a:r>
          </a:p>
          <a:p>
            <a:pPr indent="365125" algn="ctr"/>
            <a:r>
              <a:rPr lang="es-ES" sz="3200" b="1" dirty="0" smtClean="0">
                <a:solidFill>
                  <a:schemeClr val="bg1"/>
                </a:solidFill>
              </a:rPr>
              <a:t>ANALIZAR LA VIABILIDAD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de vender en Internet. </a:t>
            </a:r>
          </a:p>
          <a:p>
            <a:endParaRPr lang="es-ES" dirty="0"/>
          </a:p>
        </p:txBody>
      </p:sp>
      <p:pic>
        <p:nvPicPr>
          <p:cNvPr id="10" name="Picture 2" descr="logov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04448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SaaS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3"/>
            <a:ext cx="84867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95536" y="1268760"/>
            <a:ext cx="595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Comparativa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6237312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(Fuente: </a:t>
            </a:r>
            <a:r>
              <a:rPr lang="es-ES" sz="1100" dirty="0" err="1" smtClean="0"/>
              <a:t>Best</a:t>
            </a:r>
            <a:r>
              <a:rPr lang="es-ES" sz="1100" dirty="0" smtClean="0"/>
              <a:t> eCommerce software </a:t>
            </a:r>
            <a:r>
              <a:rPr lang="es-ES" sz="1100" dirty="0" err="1" smtClean="0"/>
              <a:t>platforms</a:t>
            </a:r>
            <a:r>
              <a:rPr lang="es-ES" sz="1100" dirty="0" smtClean="0"/>
              <a:t>, Top Ten </a:t>
            </a:r>
            <a:r>
              <a:rPr lang="es-ES" sz="1100" dirty="0" err="1" smtClean="0"/>
              <a:t>Reviews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CMS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600" b="1" dirty="0" smtClean="0"/>
              <a:t>VENTAJAS</a:t>
            </a:r>
            <a:endParaRPr lang="es-ES" sz="1600" dirty="0"/>
          </a:p>
          <a:p>
            <a:r>
              <a:rPr lang="es-ES" sz="1600" b="1" dirty="0" smtClean="0"/>
              <a:t>Personalización</a:t>
            </a:r>
            <a:r>
              <a:rPr lang="es-ES" sz="1600" dirty="0" smtClean="0"/>
              <a:t> – Se pueden configurar modelos de negocio diferentes</a:t>
            </a:r>
            <a:endParaRPr lang="es-ES" sz="1600" dirty="0"/>
          </a:p>
          <a:p>
            <a:r>
              <a:rPr lang="es-ES" sz="1600" b="1" dirty="0" smtClean="0"/>
              <a:t>Escalabilidad</a:t>
            </a:r>
            <a:r>
              <a:rPr lang="es-ES" sz="1600" dirty="0" smtClean="0"/>
              <a:t> - Existencia de plantillas,  </a:t>
            </a:r>
            <a:r>
              <a:rPr lang="es-ES" sz="1600" dirty="0"/>
              <a:t>módulos y extensiones que permiten añadir </a:t>
            </a:r>
            <a:r>
              <a:rPr lang="es-ES" sz="1600" dirty="0" smtClean="0"/>
              <a:t>funcionalidades y mejoras sobre el diseño y la operativa.</a:t>
            </a:r>
            <a:endParaRPr lang="es-ES" sz="1600" dirty="0"/>
          </a:p>
          <a:p>
            <a:r>
              <a:rPr lang="es-ES" sz="1600" b="1" dirty="0" smtClean="0"/>
              <a:t>Soporte</a:t>
            </a:r>
            <a:r>
              <a:rPr lang="es-ES" sz="1600" dirty="0" smtClean="0"/>
              <a:t> - Comunidad </a:t>
            </a:r>
            <a:r>
              <a:rPr lang="es-ES" sz="1600" dirty="0"/>
              <a:t>de usuarios que aportan soluciones técnicas a problemas frecuentes.</a:t>
            </a:r>
          </a:p>
          <a:p>
            <a:pPr>
              <a:buNone/>
            </a:pPr>
            <a:endParaRPr lang="es-ES" sz="1600" b="1" dirty="0" smtClean="0"/>
          </a:p>
          <a:p>
            <a:pPr>
              <a:buNone/>
            </a:pPr>
            <a:r>
              <a:rPr lang="es-ES" sz="1600" b="1" dirty="0" smtClean="0"/>
              <a:t>INCONVENIENTES</a:t>
            </a:r>
            <a:endParaRPr lang="es-ES" sz="1600" dirty="0"/>
          </a:p>
          <a:p>
            <a:r>
              <a:rPr lang="es-ES" sz="1600" b="1" dirty="0" smtClean="0"/>
              <a:t>Vulnerabilidades</a:t>
            </a:r>
            <a:r>
              <a:rPr lang="es-ES" sz="1600" dirty="0" smtClean="0"/>
              <a:t> -  </a:t>
            </a:r>
            <a:r>
              <a:rPr lang="es-ES" sz="1600" dirty="0"/>
              <a:t>agujeros </a:t>
            </a:r>
            <a:r>
              <a:rPr lang="es-ES" sz="1600" dirty="0" smtClean="0"/>
              <a:t>o actualizaciones que </a:t>
            </a:r>
            <a:r>
              <a:rPr lang="es-ES" sz="1600" dirty="0"/>
              <a:t>constituyen fallos de seguridad.</a:t>
            </a:r>
          </a:p>
          <a:p>
            <a:r>
              <a:rPr lang="es-ES" sz="1600" b="1" dirty="0" smtClean="0"/>
              <a:t>Conocimientos técnicos – </a:t>
            </a:r>
            <a:r>
              <a:rPr lang="es-ES" sz="1600" dirty="0" smtClean="0"/>
              <a:t>Se requiere una cierta experiencia en informática</a:t>
            </a:r>
            <a:endParaRPr lang="es-E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340768"/>
            <a:ext cx="8064896" cy="14157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endParaRPr lang="es-ES" b="1" dirty="0" smtClean="0">
              <a:solidFill>
                <a:schemeClr val="bg1"/>
              </a:solidFill>
            </a:endParaRPr>
          </a:p>
          <a:p>
            <a:pPr indent="365125" algn="ctr"/>
            <a:r>
              <a:rPr lang="es-ES" b="1" dirty="0" smtClean="0">
                <a:solidFill>
                  <a:schemeClr val="bg1"/>
                </a:solidFill>
              </a:rPr>
              <a:t>Orientadas a PYMES que empiezan a vender en Internet y cuentan con un </a:t>
            </a:r>
            <a:r>
              <a:rPr lang="es-ES" sz="3200" b="1" dirty="0" smtClean="0">
                <a:solidFill>
                  <a:schemeClr val="bg1"/>
                </a:solidFill>
              </a:rPr>
              <a:t>PLAN ESTRATÉGICO A MEDIO PLAZO </a:t>
            </a:r>
            <a:r>
              <a:rPr lang="es-ES" b="1" dirty="0" smtClean="0">
                <a:solidFill>
                  <a:schemeClr val="bg1"/>
                </a:solidFill>
              </a:rPr>
              <a:t>(3 años vista)</a:t>
            </a:r>
          </a:p>
          <a:p>
            <a:endParaRPr lang="es-ES" dirty="0"/>
          </a:p>
        </p:txBody>
      </p:sp>
      <p:pic>
        <p:nvPicPr>
          <p:cNvPr id="10" name="Picture 2" descr="logov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39552" y="2060848"/>
          <a:ext cx="8136903" cy="3999911"/>
        </p:xfrm>
        <a:graphic>
          <a:graphicData uri="http://schemas.openxmlformats.org/drawingml/2006/table">
            <a:tbl>
              <a:tblPr/>
              <a:tblGrid>
                <a:gridCol w="2275575"/>
                <a:gridCol w="3089263"/>
                <a:gridCol w="2772065"/>
              </a:tblGrid>
              <a:tr h="288636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>
                      <a:noFill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rgbClr val="8D8D8D"/>
                          </a:solidFill>
                        </a:rPr>
                        <a:t>Ventajas</a:t>
                      </a:r>
                      <a:endParaRPr lang="es-ES" sz="160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rgbClr val="8D8D8D"/>
                          </a:solidFill>
                        </a:rPr>
                        <a:t>Inconvenientes</a:t>
                      </a:r>
                      <a:endParaRPr lang="es-ES" sz="160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1526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>
                      <a:noFill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 Elevado nivel de personalización</a:t>
                      </a: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 Posibilidad de </a:t>
                      </a:r>
                      <a:r>
                        <a:rPr lang="es-ES" sz="1400" dirty="0" err="1">
                          <a:solidFill>
                            <a:srgbClr val="8D8D8D"/>
                          </a:solidFill>
                        </a:rPr>
                        <a:t>multitienda</a:t>
                      </a:r>
                      <a:endParaRPr lang="es-ES" sz="1400" dirty="0">
                        <a:solidFill>
                          <a:srgbClr val="8D8D8D"/>
                        </a:solidFill>
                      </a:endParaRP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 Mobile </a:t>
                      </a:r>
                      <a:r>
                        <a:rPr lang="es-ES" sz="1400" dirty="0" err="1">
                          <a:solidFill>
                            <a:srgbClr val="8D8D8D"/>
                          </a:solidFill>
                        </a:rPr>
                        <a:t>commerce</a:t>
                      </a:r>
                      <a:endParaRPr lang="es-ES" sz="1400" dirty="0">
                        <a:solidFill>
                          <a:srgbClr val="8D8D8D"/>
                        </a:solidFill>
                      </a:endParaRP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 Muy potente y completo, se puede hacer casi todo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>
                          <a:solidFill>
                            <a:srgbClr val="8D8D8D"/>
                          </a:solidFill>
                        </a:rPr>
                        <a:t>- Complejo de usar, tanto a nivel instalación, como a nivel administración de usuario</a:t>
                      </a:r>
                    </a:p>
                    <a:p>
                      <a:pPr algn="l"/>
                      <a:r>
                        <a:rPr lang="es-ES" sz="1400">
                          <a:solidFill>
                            <a:srgbClr val="8D8D8D"/>
                          </a:solidFill>
                        </a:rPr>
                        <a:t>- Comunidad de usuarios mayoritariamente en ingles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19909">
                <a:tc>
                  <a:txBody>
                    <a:bodyPr/>
                    <a:lstStyle/>
                    <a:p>
                      <a:pPr algn="ctr"/>
                      <a:endParaRPr lang="es-ES" sz="1600" dirty="0" smtClean="0">
                        <a:solidFill>
                          <a:srgbClr val="8D8D8D"/>
                        </a:solidFill>
                      </a:endParaRPr>
                    </a:p>
                    <a:p>
                      <a:pPr algn="ctr"/>
                      <a:endParaRPr lang="es-ES" sz="1600" dirty="0" smtClean="0">
                        <a:solidFill>
                          <a:srgbClr val="8D8D8D"/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>
                      <a:noFill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>
                          <a:solidFill>
                            <a:srgbClr val="8D8D8D"/>
                          </a:solidFill>
                        </a:rPr>
                        <a:t>- Sencillez de instalación y administración de usuario</a:t>
                      </a:r>
                    </a:p>
                    <a:p>
                      <a:pPr algn="l"/>
                      <a:r>
                        <a:rPr lang="es-ES" sz="1400">
                          <a:solidFill>
                            <a:srgbClr val="8D8D8D"/>
                          </a:solidFill>
                        </a:rPr>
                        <a:t>- Mediante la adición de módulos se puede mejorar la calidad de la tienda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>
                          <a:solidFill>
                            <a:srgbClr val="8D8D8D"/>
                          </a:solidFill>
                        </a:rPr>
                        <a:t>- Poco soporte, (mayoritariamente en francés) y comunidad pequeña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3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 smtClean="0">
                        <a:solidFill>
                          <a:srgbClr val="8D8D8D"/>
                        </a:solidFill>
                      </a:endParaRPr>
                    </a:p>
                    <a:p>
                      <a:pPr algn="ctr"/>
                      <a:endParaRPr lang="es-ES" sz="1600" dirty="0" smtClean="0">
                        <a:solidFill>
                          <a:srgbClr val="8D8D8D"/>
                        </a:solidFill>
                      </a:endParaRPr>
                    </a:p>
                    <a:p>
                      <a:pPr algn="ctr"/>
                      <a:endParaRPr lang="es-ES" sz="1600" dirty="0">
                        <a:solidFill>
                          <a:srgbClr val="8D8D8D"/>
                        </a:solidFill>
                      </a:endParaRPr>
                    </a:p>
                  </a:txBody>
                  <a:tcPr marL="40409" marR="40409" marT="40409" marB="40409">
                    <a:lnL>
                      <a:noFill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</a:t>
                      </a:r>
                      <a:r>
                        <a:rPr lang="es-ES" sz="1400" dirty="0" err="1">
                          <a:solidFill>
                            <a:srgbClr val="8D8D8D"/>
                          </a:solidFill>
                        </a:rPr>
                        <a:t>Multidioma</a:t>
                      </a:r>
                      <a:endParaRPr lang="es-ES" sz="1400" dirty="0">
                        <a:solidFill>
                          <a:srgbClr val="8D8D8D"/>
                        </a:solidFill>
                      </a:endParaRP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-Sencillez de </a:t>
                      </a:r>
                      <a:r>
                        <a:rPr lang="es-ES" sz="1400" dirty="0" smtClean="0">
                          <a:solidFill>
                            <a:srgbClr val="8D8D8D"/>
                          </a:solidFill>
                        </a:rPr>
                        <a:t>instalación</a:t>
                      </a:r>
                      <a:endParaRPr lang="es-ES" sz="1400" dirty="0">
                        <a:solidFill>
                          <a:srgbClr val="8D8D8D"/>
                        </a:solidFill>
                      </a:endParaRP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-Comunidad importante</a:t>
                      </a: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-Estabilidad y potencia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-Modificaciones laboriosas, se requieren conocimientos de programación</a:t>
                      </a:r>
                    </a:p>
                    <a:p>
                      <a:pPr algn="l"/>
                      <a:r>
                        <a:rPr lang="es-ES" sz="1400" dirty="0">
                          <a:solidFill>
                            <a:srgbClr val="8D8D8D"/>
                          </a:solidFill>
                        </a:rPr>
                        <a:t>- Diseños anticuados</a:t>
                      </a:r>
                    </a:p>
                  </a:txBody>
                  <a:tcPr marL="40409" marR="40409" marT="40409" marB="40409">
                    <a:lnL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9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14" descr="http://upload.wikimedia.org/wikipedia/en/c/c2/Magent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1373911" cy="432048"/>
          </a:xfrm>
          <a:prstGeom prst="rect">
            <a:avLst/>
          </a:prstGeom>
          <a:noFill/>
        </p:spPr>
      </p:pic>
      <p:pic>
        <p:nvPicPr>
          <p:cNvPr id="11" name="Picture 18" descr="http://www.solummedia.es/wp-content/uploads/2012/07/prestash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1544568" cy="521432"/>
          </a:xfrm>
          <a:prstGeom prst="rect">
            <a:avLst/>
          </a:prstGeom>
          <a:noFill/>
        </p:spPr>
      </p:pic>
      <p:pic>
        <p:nvPicPr>
          <p:cNvPr id="30724" name="Picture 4" descr="osCommerc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01208"/>
            <a:ext cx="1519366" cy="432048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95536" y="14127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Comparativa (más populares en España)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15" name="Picture 2" descr="logov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6082" name="Picture 2" descr="http://www.sugerendo.com/wordpress/wp-content/uploads/2012/10/cuota_mercado_cms_ecomme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060848"/>
            <a:ext cx="6515100" cy="380047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95536" y="141277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Cuota de mercado de cada plataforma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11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f2b57a3-6253-45f3-a52f-0c1988b66b35" descr="E5FF66FF-1F03-4513-9BB9-46BD0D72F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38442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76256" y="4005064"/>
            <a:ext cx="1800200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5125" algn="just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Ejemplo de tienda con un </a:t>
            </a:r>
            <a:r>
              <a:rPr lang="es-ES" sz="3200" b="1" dirty="0" err="1" smtClean="0">
                <a:solidFill>
                  <a:schemeClr val="bg1"/>
                </a:solidFill>
              </a:rPr>
              <a:t>SaaS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 (sacada de su portfolio)</a:t>
            </a:r>
          </a:p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67544" y="126876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Comparativa tienda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SaaS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 vs CMS (Front-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end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)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fd40fbd2-5bd3-436f-9c7f-246ecffb03d0" descr="75E934D7-D01B-47AD-AA63-84221206A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948264" y="3933056"/>
            <a:ext cx="1800200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Ejemplo de tienda con un </a:t>
            </a:r>
            <a:r>
              <a:rPr lang="es-ES" sz="3200" b="1" dirty="0" smtClean="0">
                <a:solidFill>
                  <a:schemeClr val="bg1"/>
                </a:solidFill>
              </a:rPr>
              <a:t>CMS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(sacada de su portfolio)</a:t>
            </a:r>
          </a:p>
          <a:p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67544" y="126876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Comparativa tienda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SaaS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 vs CMS (Front-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end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)</a:t>
            </a:r>
          </a:p>
          <a:p>
            <a:pPr indent="365125" algn="just">
              <a:buFont typeface="Arial" pitchFamily="34" charset="0"/>
              <a:buChar char="•"/>
            </a:pPr>
            <a:endParaRPr lang="es-ES" sz="2800" dirty="0" smtClean="0"/>
          </a:p>
          <a:p>
            <a:pPr indent="365125" algn="just"/>
            <a:endParaRPr lang="es-ES" sz="2800" dirty="0" smtClean="0"/>
          </a:p>
        </p:txBody>
      </p:sp>
      <p:pic>
        <p:nvPicPr>
          <p:cNvPr id="14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0.static.wix.com/media/9bfb7a_4854acdec49da3a2cbf496fa30d8d321.jpg_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000375" cy="2200275"/>
          </a:xfrm>
          <a:prstGeom prst="rect">
            <a:avLst/>
          </a:prstGeom>
          <a:noFill/>
        </p:spPr>
      </p:pic>
      <p:pic>
        <p:nvPicPr>
          <p:cNvPr id="71684" name="Picture 4" descr="http://opciondigital.files.wordpress.com/2012/11/technology-global-scalability.jpg?w=300&amp;h=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509120"/>
            <a:ext cx="2857500" cy="1990725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Para 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el vendedor</a:t>
            </a:r>
          </a:p>
          <a:p>
            <a:pPr algn="just">
              <a:buNone/>
            </a:pPr>
            <a:r>
              <a:rPr lang="es-ES" dirty="0" smtClean="0"/>
              <a:t>	</a:t>
            </a:r>
            <a:endParaRPr lang="es-ES" dirty="0"/>
          </a:p>
          <a:p>
            <a:pPr algn="just"/>
            <a:r>
              <a:rPr lang="es-ES" sz="2800" b="1" dirty="0" smtClean="0"/>
              <a:t>Operatividad – Escaparate abierto</a:t>
            </a:r>
            <a:endParaRPr lang="es-ES" sz="2800" dirty="0" smtClean="0"/>
          </a:p>
          <a:p>
            <a:pPr algn="just">
              <a:buNone/>
            </a:pPr>
            <a:endParaRPr lang="es-ES" sz="2800" dirty="0"/>
          </a:p>
          <a:p>
            <a:pPr algn="just"/>
            <a:r>
              <a:rPr lang="es-ES" sz="2800" b="1" dirty="0" smtClean="0"/>
              <a:t>Escalabilidad – Más usuarios a menos coste</a:t>
            </a:r>
            <a:endParaRPr lang="es-ES" sz="2800" dirty="0" smtClean="0"/>
          </a:p>
          <a:p>
            <a:pPr algn="just">
              <a:buNone/>
            </a:pPr>
            <a:endParaRPr lang="es-ES" sz="2800" dirty="0"/>
          </a:p>
          <a:p>
            <a:pPr algn="just"/>
            <a:r>
              <a:rPr lang="es-ES" sz="2800" b="1" dirty="0" smtClean="0"/>
              <a:t>Globalidad – Mayor ámbito de actuación</a:t>
            </a:r>
            <a:endParaRPr lang="es-ES" sz="2800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Comercio electrónico: ventajas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9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Plataformas de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10 Imagen" descr="gestion_c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97152"/>
            <a:ext cx="7488832" cy="795545"/>
          </a:xfrm>
          <a:prstGeom prst="rect">
            <a:avLst/>
          </a:prstGeom>
        </p:spPr>
      </p:pic>
      <p:pic>
        <p:nvPicPr>
          <p:cNvPr id="13" name="12 Imagen" descr="gestion_sa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96952"/>
            <a:ext cx="7689247" cy="883997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11560" y="2204864"/>
            <a:ext cx="14401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</a:rPr>
              <a:t>Saas</a:t>
            </a:r>
            <a:endParaRPr lang="es-E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4149080"/>
            <a:ext cx="14401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CMS</a:t>
            </a:r>
            <a:endParaRPr lang="es-ES" sz="2400" dirty="0"/>
          </a:p>
        </p:txBody>
      </p:sp>
      <p:sp>
        <p:nvSpPr>
          <p:cNvPr id="17" name="16 Rectángulo"/>
          <p:cNvSpPr/>
          <p:nvPr/>
        </p:nvSpPr>
        <p:spPr>
          <a:xfrm>
            <a:off x="467544" y="1268761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Comparativa tienda 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SaaS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 vs CMS (Back-</a:t>
            </a:r>
            <a:r>
              <a:rPr lang="es-ES" sz="2800" b="1" dirty="0" err="1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end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)</a:t>
            </a:r>
            <a:endParaRPr lang="es-ES" sz="2800" dirty="0" smtClean="0"/>
          </a:p>
        </p:txBody>
      </p:sp>
      <p:pic>
        <p:nvPicPr>
          <p:cNvPr id="18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Plataforma de eCommerce: Costes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6696075" cy="281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11560" y="1484784"/>
            <a:ext cx="14401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</a:rPr>
              <a:t>SaaS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2276872"/>
            <a:ext cx="14401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CMS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71800" y="15567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Cuota mensual basada en funcionalidades o comisiones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71800" y="23488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paga un servicio, se factura por horas</a:t>
            </a:r>
            <a:endParaRPr lang="es-ES" dirty="0"/>
          </a:p>
        </p:txBody>
      </p:sp>
      <p:sp>
        <p:nvSpPr>
          <p:cNvPr id="15" name="14 Flecha a la derecha con bandas"/>
          <p:cNvSpPr/>
          <p:nvPr/>
        </p:nvSpPr>
        <p:spPr>
          <a:xfrm>
            <a:off x="2267744" y="1628800"/>
            <a:ext cx="43204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 la derecha con bandas"/>
          <p:cNvSpPr/>
          <p:nvPr/>
        </p:nvSpPr>
        <p:spPr>
          <a:xfrm>
            <a:off x="2267744" y="2420888"/>
            <a:ext cx="43204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39552" y="6093296"/>
            <a:ext cx="8064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(Fuente: NBS </a:t>
            </a:r>
            <a:r>
              <a:rPr lang="es-ES" sz="1100" dirty="0" err="1" smtClean="0"/>
              <a:t>Systems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pic>
        <p:nvPicPr>
          <p:cNvPr id="18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PT Sans" pitchFamily="34" charset="0"/>
              </a:rPr>
              <a:t>Plataforma de eCommerce: Funcionalidades</a:t>
            </a:r>
            <a:endParaRPr lang="es-ES" sz="3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2226" name="Picture 2" descr="http://www.sugerendo.com/wordpress/wp-content/uploads/2012/10/estadisticas_conversion_tienda_o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12776"/>
            <a:ext cx="4752528" cy="1656183"/>
          </a:xfrm>
          <a:prstGeom prst="rect">
            <a:avLst/>
          </a:prstGeom>
          <a:noFill/>
        </p:spPr>
      </p:pic>
      <p:pic>
        <p:nvPicPr>
          <p:cNvPr id="52228" name="Picture 4" descr="http://www.sugerendo.com/wordpress/wp-content/uploads/2012/10/cupones_descuento_en_tienda_on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4752975" cy="2828925"/>
          </a:xfrm>
          <a:prstGeom prst="rect">
            <a:avLst/>
          </a:prstGeom>
          <a:noFill/>
        </p:spPr>
      </p:pic>
      <p:pic>
        <p:nvPicPr>
          <p:cNvPr id="52230" name="Picture 6" descr="http://www.sugerendo.com/wordpress/wp-content/uploads/2012/10/estudios_de_mercado_en_redes_socia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2529086" cy="217997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11560" y="6165304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(Fuente :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Blueprint</a:t>
            </a:r>
            <a:r>
              <a:rPr lang="es-ES" sz="1400" dirty="0" smtClean="0"/>
              <a:t> of a </a:t>
            </a:r>
            <a:r>
              <a:rPr lang="es-ES" sz="1400" dirty="0" err="1" smtClean="0"/>
              <a:t>successful</a:t>
            </a:r>
            <a:r>
              <a:rPr lang="es-ES" sz="1400" dirty="0" smtClean="0"/>
              <a:t> shopping </a:t>
            </a:r>
            <a:r>
              <a:rPr lang="es-ES" sz="1400" dirty="0" err="1" smtClean="0"/>
              <a:t>Cart</a:t>
            </a:r>
            <a:r>
              <a:rPr lang="es-ES" sz="1400" dirty="0" smtClean="0"/>
              <a:t>, </a:t>
            </a:r>
            <a:r>
              <a:rPr lang="es-ES" sz="1400" dirty="0" err="1" smtClean="0"/>
              <a:t>Volusion</a:t>
            </a:r>
            <a:r>
              <a:rPr lang="es-ES" sz="1400" dirty="0" smtClean="0"/>
              <a:t> </a:t>
            </a:r>
            <a:r>
              <a:rPr lang="es-ES" sz="1400" dirty="0" err="1" smtClean="0"/>
              <a:t>Infographics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67544" y="1412776"/>
            <a:ext cx="3168352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Diseño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Herramientas de marketing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Atención al cliente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Seguridad y confianza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Métodos de pago seguros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</a:rPr>
              <a:t>Redes sociales</a:t>
            </a:r>
          </a:p>
          <a:p>
            <a:pPr>
              <a:buFont typeface="Arial" pitchFamily="34" charset="0"/>
              <a:buChar char="•"/>
            </a:pP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PT Sans" pitchFamily="34" charset="0"/>
              </a:rPr>
              <a:t>Plataforma de eCommerce: otros aspectos</a:t>
            </a:r>
            <a:endParaRPr lang="es-ES" sz="3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382676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1800" b="1" dirty="0" smtClean="0"/>
              <a:t>- SEO</a:t>
            </a:r>
            <a:r>
              <a:rPr lang="es-ES" sz="1800" dirty="0"/>
              <a:t>: </a:t>
            </a:r>
            <a:r>
              <a:rPr lang="es-ES" sz="1800" dirty="0" smtClean="0"/>
              <a:t>Optimización para </a:t>
            </a:r>
            <a:r>
              <a:rPr lang="es-ES" sz="1800" dirty="0"/>
              <a:t>motores de búsqueda. </a:t>
            </a:r>
            <a:r>
              <a:rPr lang="es-ES" sz="1800" dirty="0" smtClean="0"/>
              <a:t>Tiene que ver con la propia arquitectura de la tienda online s que te apuntan (</a:t>
            </a:r>
            <a:r>
              <a:rPr lang="es-ES" sz="1800" dirty="0"/>
              <a:t>Laborioso de mejorar). </a:t>
            </a:r>
            <a:endParaRPr lang="es-ES" sz="1800" dirty="0" smtClean="0"/>
          </a:p>
          <a:p>
            <a:pPr marL="0" indent="0" algn="just">
              <a:buNone/>
            </a:pPr>
            <a:endParaRPr lang="es-ES" sz="18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3573016"/>
            <a:ext cx="352839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Fundamental para mejorar las visitas a tu web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(en cantidad y calidad)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9 Imagen" descr="SEO_fact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2785" y="1700808"/>
            <a:ext cx="4016173" cy="417646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6093296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(Fuente: SEO </a:t>
            </a:r>
            <a:r>
              <a:rPr lang="es-ES" sz="1400" dirty="0" err="1" smtClean="0"/>
              <a:t>Decision</a:t>
            </a:r>
            <a:r>
              <a:rPr lang="es-ES" sz="1400" dirty="0" smtClean="0"/>
              <a:t> </a:t>
            </a:r>
            <a:r>
              <a:rPr lang="es-ES" sz="1400" dirty="0" err="1" smtClean="0"/>
              <a:t>Funnel</a:t>
            </a:r>
            <a:r>
              <a:rPr lang="es-ES" sz="1400" dirty="0" smtClean="0"/>
              <a:t>,  </a:t>
            </a:r>
            <a:r>
              <a:rPr lang="es-ES" sz="1400" dirty="0" err="1" smtClean="0"/>
              <a:t>Elliance</a:t>
            </a:r>
            <a:r>
              <a:rPr lang="es-ES" sz="1400" dirty="0" smtClean="0"/>
              <a:t> </a:t>
            </a:r>
            <a:r>
              <a:rPr lang="es-ES" sz="1400" dirty="0" err="1" smtClean="0"/>
              <a:t>Infographics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395536" y="119675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Marketing</a:t>
            </a:r>
            <a:endParaRPr lang="es-ES" sz="2800" dirty="0" smtClean="0"/>
          </a:p>
        </p:txBody>
      </p:sp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4330824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b="1" dirty="0" smtClean="0"/>
              <a:t>- SEM</a:t>
            </a:r>
            <a:r>
              <a:rPr lang="es-ES" sz="1800" b="1" dirty="0"/>
              <a:t>:</a:t>
            </a:r>
            <a:r>
              <a:rPr lang="es-ES" sz="1800" dirty="0"/>
              <a:t> marketing para motores de búsqueda. Simple, pagas por conseguir visitas. </a:t>
            </a:r>
          </a:p>
          <a:p>
            <a:pPr marL="0" indent="0" algn="just">
              <a:buNone/>
            </a:pPr>
            <a:r>
              <a:rPr lang="es-ES" sz="1800" b="1" dirty="0" smtClean="0"/>
              <a:t>-  Afiliación</a:t>
            </a:r>
            <a:r>
              <a:rPr lang="es-ES" sz="1800" b="1" dirty="0"/>
              <a:t>:</a:t>
            </a:r>
            <a:r>
              <a:rPr lang="es-ES" sz="1800" dirty="0"/>
              <a:t> Se trata de páginas web de terceros que venden tus productos a cambio de una comisión.</a:t>
            </a:r>
          </a:p>
          <a:p>
            <a:pPr marL="0" indent="0" algn="just">
              <a:buNone/>
            </a:pPr>
            <a:r>
              <a:rPr lang="es-ES" sz="1800" b="1" dirty="0" smtClean="0"/>
              <a:t>-  Blog </a:t>
            </a:r>
            <a:r>
              <a:rPr lang="es-ES" sz="1800" b="1" dirty="0"/>
              <a:t>y creación de contenido:</a:t>
            </a:r>
            <a:r>
              <a:rPr lang="es-ES" sz="1800" dirty="0"/>
              <a:t> Es muy importante tener un blog INTEGRADO en la propia tienda y escribir con regularidad. El número de visitas que pueden conseguirse por esa </a:t>
            </a:r>
            <a:r>
              <a:rPr lang="es-ES" sz="1800" dirty="0" smtClean="0"/>
              <a:t>vía es elevado.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b="1" dirty="0" smtClean="0"/>
              <a:t>- Email </a:t>
            </a:r>
            <a:r>
              <a:rPr lang="es-ES" sz="1800" b="1" dirty="0"/>
              <a:t>marketing:</a:t>
            </a:r>
            <a:r>
              <a:rPr lang="es-ES" sz="1800" dirty="0"/>
              <a:t> Para más adelante, cuando ya tengáis una base de datos propia con cientos de clientes, no es un aspecto fundamental al comienzo</a:t>
            </a:r>
            <a:r>
              <a:rPr lang="es-ES" sz="1800" dirty="0" smtClean="0"/>
              <a:t>.</a:t>
            </a:r>
            <a:endParaRPr lang="es-ES" sz="1200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PT Sans" pitchFamily="34" charset="0"/>
              </a:rPr>
              <a:t>Plataforma de eCommerce: otros aspectos</a:t>
            </a:r>
            <a:endParaRPr lang="es-ES" sz="3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5536" y="119675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Marketing</a:t>
            </a:r>
            <a:endParaRPr lang="es-ES" sz="2800" dirty="0" smtClean="0"/>
          </a:p>
        </p:txBody>
      </p:sp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4098" name="91eb8cd1-057b-4fdd-9cc3-61fcecf81fee" descr="A08AC10D-009E-4826-9F61-958BD46B76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9624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Más información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4581128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T Sans" pitchFamily="34" charset="0"/>
                <a:ea typeface="+mj-ea"/>
                <a:cs typeface="+mj-cs"/>
                <a:hlinkClick r:id="rId4"/>
              </a:rPr>
              <a:t>www.sugerendo.com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0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861048"/>
            <a:ext cx="862782" cy="86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43808" y="3789040"/>
            <a:ext cx="44644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T Sans" pitchFamily="34" charset="0"/>
                <a:ea typeface="+mj-ea"/>
                <a:cs typeface="+mj-cs"/>
              </a:rPr>
              <a:t>@</a:t>
            </a:r>
            <a:r>
              <a:rPr kumimoji="0" lang="es-E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T Sans" pitchFamily="34" charset="0"/>
                <a:ea typeface="+mj-ea"/>
                <a:cs typeface="+mj-cs"/>
              </a:rPr>
              <a:t>Sugerendo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0"/>
              <a:ea typeface="+mj-ea"/>
              <a:cs typeface="+mj-cs"/>
            </a:endParaRPr>
          </a:p>
        </p:txBody>
      </p:sp>
      <p:pic>
        <p:nvPicPr>
          <p:cNvPr id="2049" name="Picture 1" descr="C:\Users\Juanma\Documents\My Dropbox\SUGERENDO-COMPARTIDO\DESARROLLO\PROYECTOS WEB\NUEVO SUGERENDO\Catalogo de imagenes\Imagenes web\banner_blog_sugerend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84784"/>
            <a:ext cx="2880320" cy="2238664"/>
          </a:xfrm>
          <a:prstGeom prst="rect">
            <a:avLst/>
          </a:prstGeom>
          <a:noFill/>
        </p:spPr>
      </p:pic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3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Para 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el </a:t>
            </a:r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comprador</a:t>
            </a:r>
            <a:endParaRPr lang="es-ES" sz="4400" b="1" dirty="0">
              <a:solidFill>
                <a:schemeClr val="accent1">
                  <a:lumMod val="75000"/>
                </a:schemeClr>
              </a:solidFill>
              <a:latin typeface="PT Sans" pitchFamily="34" charset="0"/>
            </a:endParaRPr>
          </a:p>
          <a:p>
            <a:pPr algn="just">
              <a:buNone/>
            </a:pPr>
            <a:r>
              <a:rPr lang="es-ES" dirty="0" smtClean="0"/>
              <a:t>	</a:t>
            </a:r>
            <a:endParaRPr lang="es-ES" dirty="0"/>
          </a:p>
          <a:p>
            <a:pPr algn="just"/>
            <a:r>
              <a:rPr lang="es-ES" sz="2800" b="1" dirty="0" smtClean="0"/>
              <a:t>Ahorro de tiempo</a:t>
            </a:r>
            <a:endParaRPr lang="es-ES" sz="2800" dirty="0" smtClean="0"/>
          </a:p>
          <a:p>
            <a:pPr algn="just">
              <a:buNone/>
            </a:pPr>
            <a:endParaRPr lang="es-ES" sz="2800" dirty="0"/>
          </a:p>
          <a:p>
            <a:pPr algn="just"/>
            <a:r>
              <a:rPr lang="es-ES" sz="2800" b="1" dirty="0" smtClean="0"/>
              <a:t>Ahorro económico</a:t>
            </a:r>
            <a:endParaRPr lang="es-ES" sz="2800" dirty="0" smtClean="0"/>
          </a:p>
          <a:p>
            <a:pPr algn="just">
              <a:buNone/>
            </a:pPr>
            <a:endParaRPr lang="es-ES" sz="2800" dirty="0"/>
          </a:p>
          <a:p>
            <a:pPr algn="just"/>
            <a:r>
              <a:rPr lang="es-ES" sz="2800" b="1" dirty="0" smtClean="0"/>
              <a:t>Comodidad</a:t>
            </a:r>
            <a:endParaRPr lang="es-ES" sz="2800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Comercio electrónico: ventajas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50011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139952" y="616530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(Fuente: </a:t>
            </a:r>
            <a:r>
              <a:rPr lang="es-ES" sz="1200" dirty="0" err="1" smtClean="0"/>
              <a:t>How</a:t>
            </a:r>
            <a:r>
              <a:rPr lang="es-ES" sz="1200" dirty="0" smtClean="0"/>
              <a:t> </a:t>
            </a:r>
            <a:r>
              <a:rPr lang="es-ES" sz="1200" dirty="0" err="1" smtClean="0"/>
              <a:t>big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e-</a:t>
            </a:r>
            <a:r>
              <a:rPr lang="es-ES" sz="1200" dirty="0" err="1" smtClean="0"/>
              <a:t>commerce</a:t>
            </a:r>
            <a:r>
              <a:rPr lang="es-ES" sz="1200" dirty="0" smtClean="0"/>
              <a:t>? </a:t>
            </a:r>
            <a:r>
              <a:rPr lang="es-ES" sz="1200" dirty="0" err="1" smtClean="0"/>
              <a:t>Invesp</a:t>
            </a:r>
            <a:r>
              <a:rPr lang="es-ES" sz="1200" dirty="0" smtClean="0"/>
              <a:t> Inc. )</a:t>
            </a:r>
            <a:endParaRPr lang="es-ES" sz="1200" dirty="0"/>
          </a:p>
        </p:txBody>
      </p:sp>
      <p:pic>
        <p:nvPicPr>
          <p:cNvPr id="11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Estado del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Global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013176"/>
            <a:ext cx="8208912" cy="864096"/>
          </a:xfrm>
        </p:spPr>
        <p:txBody>
          <a:bodyPr>
            <a:noAutofit/>
          </a:bodyPr>
          <a:lstStyle/>
          <a:p>
            <a:pPr marL="0" indent="365125" algn="just"/>
            <a:r>
              <a:rPr lang="es-ES" sz="1800" dirty="0" smtClean="0"/>
              <a:t>El </a:t>
            </a:r>
            <a:r>
              <a:rPr lang="es-ES" sz="1800" dirty="0"/>
              <a:t>81% de los usuarios de internet investiga acerca de productos en la red.</a:t>
            </a:r>
          </a:p>
          <a:p>
            <a:pPr marL="0" indent="365125" algn="just"/>
            <a:r>
              <a:rPr lang="es-ES" sz="1800" dirty="0" smtClean="0"/>
              <a:t>El </a:t>
            </a:r>
            <a:r>
              <a:rPr lang="es-ES" sz="1800" dirty="0"/>
              <a:t>66% de los usuarios de internet ha realizado alguna compra </a:t>
            </a:r>
            <a:r>
              <a:rPr lang="es-ES" sz="1800" dirty="0" smtClean="0"/>
              <a:t>online.</a:t>
            </a:r>
            <a:endParaRPr lang="es-ES" sz="1800" dirty="0"/>
          </a:p>
          <a:p>
            <a:pPr marL="0" indent="365125" algn="just">
              <a:buNone/>
            </a:pPr>
            <a:endParaRPr lang="es-ES" sz="1800" dirty="0" smtClean="0"/>
          </a:p>
          <a:p>
            <a:endParaRPr lang="es-ES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36821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39552" y="5949280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(Fuentes: </a:t>
            </a:r>
            <a:r>
              <a:rPr lang="es-ES" sz="1100" dirty="0" err="1" smtClean="0"/>
              <a:t>How</a:t>
            </a:r>
            <a:r>
              <a:rPr lang="es-ES" sz="1100" dirty="0" smtClean="0"/>
              <a:t> </a:t>
            </a:r>
            <a:r>
              <a:rPr lang="es-ES" sz="1100" dirty="0" err="1" smtClean="0"/>
              <a:t>big</a:t>
            </a:r>
            <a:r>
              <a:rPr lang="es-ES" sz="1100" dirty="0" smtClean="0"/>
              <a:t> </a:t>
            </a:r>
            <a:r>
              <a:rPr lang="es-ES" sz="1100" dirty="0" err="1" smtClean="0"/>
              <a:t>is</a:t>
            </a:r>
            <a:r>
              <a:rPr lang="es-ES" sz="1100" dirty="0" smtClean="0"/>
              <a:t> e-</a:t>
            </a:r>
            <a:r>
              <a:rPr lang="es-ES" sz="1100" dirty="0" err="1" smtClean="0"/>
              <a:t>commerce</a:t>
            </a:r>
            <a:r>
              <a:rPr lang="es-ES" sz="1100" dirty="0" smtClean="0"/>
              <a:t>? </a:t>
            </a:r>
            <a:r>
              <a:rPr lang="es-ES" sz="1100" dirty="0" err="1" smtClean="0"/>
              <a:t>Invesp</a:t>
            </a:r>
            <a:r>
              <a:rPr lang="es-ES" sz="1100" dirty="0" smtClean="0"/>
              <a:t> Inc.  Global </a:t>
            </a:r>
            <a:r>
              <a:rPr lang="es-ES" sz="1100" dirty="0" err="1" smtClean="0"/>
              <a:t>Trends</a:t>
            </a:r>
            <a:r>
              <a:rPr lang="es-ES" sz="1100" dirty="0" smtClean="0"/>
              <a:t> in online shopping, </a:t>
            </a:r>
            <a:r>
              <a:rPr lang="es-ES" sz="1100" dirty="0" err="1" smtClean="0"/>
              <a:t>Nielsen</a:t>
            </a:r>
            <a:r>
              <a:rPr lang="es-ES" sz="1100" dirty="0" smtClean="0"/>
              <a:t> </a:t>
            </a:r>
            <a:r>
              <a:rPr lang="es-ES" sz="1100" dirty="0" err="1" smtClean="0"/>
              <a:t>Group</a:t>
            </a:r>
            <a:r>
              <a:rPr lang="es-ES" sz="1100" dirty="0" smtClean="0"/>
              <a:t>)</a:t>
            </a:r>
            <a:endParaRPr lang="es-ES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1412777"/>
            <a:ext cx="820891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Crecimientos superiores al 19% anual (en media)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3925840" cy="232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Estado del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España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25144"/>
            <a:ext cx="8136904" cy="1296144"/>
          </a:xfrm>
        </p:spPr>
        <p:txBody>
          <a:bodyPr>
            <a:normAutofit/>
          </a:bodyPr>
          <a:lstStyle/>
          <a:p>
            <a:pPr marL="0" indent="365125" algn="just"/>
            <a:r>
              <a:rPr lang="es-ES" sz="1800" dirty="0" smtClean="0"/>
              <a:t>El ritmo de crecimiento es aproximadamente un 5% superior a la media europea </a:t>
            </a:r>
          </a:p>
          <a:p>
            <a:pPr marL="0" indent="365125" algn="just"/>
            <a:r>
              <a:rPr lang="es-ES" sz="1800" dirty="0" smtClean="0"/>
              <a:t>La tasa de penetración es menor que nuestros vecinos del norte de Europa (10% en media frente a un 5% para España. </a:t>
            </a:r>
          </a:p>
          <a:p>
            <a:pPr marL="0" indent="365125" algn="just">
              <a:buNone/>
            </a:pPr>
            <a:endParaRPr lang="es-ES" sz="1800" dirty="0"/>
          </a:p>
          <a:p>
            <a:endParaRPr lang="es-ES" sz="2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2276872"/>
            <a:ext cx="44374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060848"/>
            <a:ext cx="3685441" cy="225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11560" y="6093296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(Fuente:  Informe trimestral estado comercio electrónico en España,  Q1, CMT)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1412777"/>
            <a:ext cx="820891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Crecimientos en torno al 19% anual (Q1 2012 vs Q1 2011)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5538" name="AutoShape 2" descr="data:image/jpeg;base64,/9j/4AAQSkZJRgABAQAAAQABAAD/2wCEAAkGBhAODw8NEBAQDg8NEA0QDg4PDxAPDw0PExAVFRUQEhUZGyYeFxkjGhYSIS8gIycpLCwsFh4xOTAqNSYrLCkBCQoKDgwOGg8PGiwlHyUpNSwtKSwvKSosKSwqLC0vLCksKSwsKSktLC8pLCkpLCwsKSkpKSwsKSwsKSwsLC4pKf/AABEIAMIBAwMBIgACEQEDEQH/xAAbAAEAAQUBAAAAAAAAAAAAAAAAAwIEBQYHAf/EAEQQAAICAAIECQkGBQEJAAAAAAABAgMEEQUSITEGQVFhcYGRk9ETFSJSU1SSobEHMkJicsEUI0OCwhYzRIOjstLh8PH/xAAaAQEAAgMBAAAAAAAAAAAAAAAAAwQBAgUG/8QALhEBAAIBAgMHAgYDAAAAAAAAAAECAwQREhMxFSFBUVJhoQUUYoGRsdHhIjJC/9oADAMBAAIRAxEAPwDuIAAAAAAAAAAAAAAAAAAAEGKx1VKzsshXnu1pJOXMlx9QE4MVPhDD8Fd1nPqKqP8AzHF9iZBLT1vFVXH9Vsm+xQ/crW1eGvW0fu3jHafBnAa89O38lS/tm/8AIp/1Dct8an1TX7kf3+D1fEtuTfybGDAQ4Tv8VS6Yz/Zou6eEdMt7lB/mWztWZLXVYbdLQ1nHaPBlAUVXxms4yUlypplZY6tAAAAAAILJy3v0etNP5E4AtHc92tvyy2xz4vy9J4rnv1m+uO3fk9xeACmD2LoQKgAAAAAAAAAAAAAAAAALbG6QroSc3k5bIQScp2PkhFbWyDSOlPJvyVaU7pLPJ/cqi/6ljXFvyW95dLWOrw+q3ZKTstkspWy3terFbox/Kvm9pQ1Wtrg7o77eX8pceObK7sbfdx/w1fqx1ZXSX5pbYw6I5v8AMW8MNCDcox9J/em25WS/VN5yfWyeTIZyPP5dRkzT/nP5eC7XHWvR5ORDKR7KRFKRFDZTKRDKRVKRFKRvEMKZMilI9kyKTN4YXGAnPysFCTi5Sis08uM340vgzRr4hPirTl17kbodz6dWYpM+6pnnvAAdJAAAAAAAAAAAAAAAAAAAAAAAAAFjpTSDqShBKV1meon92CW+yf5VmultLjzVzicRGuErJPKME23zLk5WYSlSblbZsstyclv8nFfdqXMs30tyfGUdbquRTu6z0/lJjpxS9poUE9rlKT1pzltlZN75S+XMkklsR7JnsmRSkeWmZtO8uhEbPJSIZyKpSMVpLTEavQitez1c8lBcs3xdG9kmOlrzw1jeSZiI3leyZYYjS9EHlK2CfIpaz7Fmyzo0HjMd6Uk/JvdrN1U5c0d8ul5mVw/2d7PSvUfy117F1t/sdfH9Mnbe87K1tRHhDFy09R677u3/ALSjz1Q/6iX6lKP1RnX9nVft7PgiW2I+ziWX8vEJvknW18039Cx2bTwtLTnz5LCGIjPbGUZL8slL6FMmWGk+CGKw+c3VrxX9Sl62XPsykuwx9Glpw2SflI8/310Pj6+0r5NBevfXvb1zRPV0bgfh8oWWes1FdCNiMdwfp1cNVvWtFTeayfpbdqMidTTU4MUQr5J3tIACw0AAAAAAAAAAAAAAAAAAAAAAA8bAxOlbdeyFP4a8rbOeWf8ALj2py/tiQtkVNmvrWvfdJz6IvZBfColUpHktZm5uWZ8OkOhipw1eSkRSkeykQW2qKbexJNt8yK0QmWWlce4JVw222fd2Z6qzy1suN8SXGzKcH+Cca0rb1r2P0tSXpKLfHL1pEXBTRvlZSxti2ttVJ8WWzPq3LrNqPU6PTRhpvPWev8Odlycc+wAC6iAAAMTdwXws744p1LykdrS2QlLilKO5tcv1MsAAAAAAAAAAAAAAAAAAAAAAAAAABBj7/J1WWLfGMnHnllsXbkYmdu8Uz0lTFuLtqTTyadkE0+RrMtNJ6SqlTOELa5TsShFRsi5em1HNJPiTb6iyrpUYxjknqpLPJbcllmeNJcS7EcK31WZiYivz/S3Gn93reWxbuIjlISkRykceIW3kpGN0td6Ma80ndOMFm0llveb5N3aXspEU2S45itotMb7NbRvGzZsJisPXCFcbasoRUV/MhxLfvJ/4+r2lfxx8TTJZci7CKTOv2nb0/Kt9vHm3Z6SpW+6pf8SHiUvS+H9vT3sPE0aWRFJLkXYbR9St6WORHm33zxh/b097X4jzzhveKe+r8Tn0kuRdhG0uRdhntGfSciPN0Xzxh/b097X4ktOOqserCyub35RnGTy5ckzmMkuRdhs3AfC5ytty3JQXXtZNi1lsl4rwtLYorG+7bwAdFAAAAAAAAAAAAAAAAAAAAAABiuEGJjCFcZSjFWWxzcmorKCc9754x7TKkd+HhYtWcIzjv1ZxUln0MjyU46TWJ23ZrO07tbekava195DxEMTCeerOMst+rJSy7DMPg9g/dcP3FfgYjSGCqovyqrrqTqi2q4Rgm9eW15LmODqPp/Jxzfi3/Jdpn4p22UykQykJSIpSObEJyUi3uxUIvKU4RfJKUU+xsklIudBYCq6+zytVduVSy8pCM8vS4s0W9Nh51+DfZHe/DG7FyxtftK/jj4kcsZX7SHxx8Td/9P4T3XD9xX4D/T+E91w/cV+B0uzPxfH9oPuPZoksZX7SHxx8SN4uHrw+OPidA8wYT3XD9xX4DzBhPdsP3NfgZ7N/F8f2xz/Zzt4qHrw+OPiRyxUPXh8UfE6R5hwvu2H7mvwPfMWF92o7mvwM9nfi+Dn+zmbxEPWj8SOgcEcPqYWEvatzz5U93yL2OhMMtqw9CfNTX4F5GKSSSyS2JLYkuQsYNJyrcW+7S+XijZ6AC6hAAAAAAAAAAAAAAAAAAAAAAAgx+I8lVZZxwhJrneWxduRiZ27xRdpSit5Tuqg1salZBNdTZgdK4yu2/WrnCxKqCbhJSSevPZs6SzjWkksk2kk3ks2+VlLyXIug4GfXc6k04V2mHhnfdVKRFKQlIjlI50QnJSL7g/ja6rpuycK068k5yUU3rLZtMbKRFJlnT5eTfj23R3rxRs3nz3hveKe9h4jz3hveKe9h4mhSy5iOWR0e0Z9Pyh5Hu6D57w3vFPew8R56w3vFHew8TnUsiORntGfT8scj3dJ89Yb3ijvYeI89Yb3ijvYeJzN5EcjPaE+n5OR7up1aUom1GN1Um9yjZBt9SZdHOOCeF8pi69myvOb6t3zOjl3T5py14pjZDevDOwACw0AAAAAAAAAAAAAAAAAAAAAAw/CbEqNUYNpeUsinm0tkfTf/AEpdZmCO/DQsWU4Rmk80pxUkny7TTJWb1msT1ZrO07tJlioevH4olH8RF7FKL5lJNm5eacP7CnuoeBY6c0TUsPbKFVcZ1x8pFxripZwankmlx5NdZyJ+mbRMxb4Wo1Hs1qUiOUjxy/8ABRKRy9lh7KRDOxLe0ul5HspEFyXoyaUtSSklJJrNdJJSsWtES1mdoVO6PrLtRQ7FyrtR0TC4PD2QhZGmrKcYyX8uHGs+QmWj6vZV93HwOn2dPq+EHPjycxlYuVdqIpXR9aPajqb0dS/6Vfdx8Ch6Jo9hT3UPAz2fPqY58eTljuj60fiRQ7o+tHtR1bzTh/YU91DwHmnD+wp7qHgbfYT6jnR5NZ+z/D5q67f92Ce/nf7G4kdNEa1qwjGEd+UYqKz6ESF/Dj5dIqgtbincABK1AAAAAAAAAAAAAAAAAAAAAAAADySzWT2p71ynoA51dS6pzpe+mUobeOK2xfXFxfWRORneGGB1LIYhL0bEq7OaazcJda1l1RNdcjzeoxcvJML9LcVXspEcmHIociFu27gZpRSg8NJ+lDOVefHHjXU9vXzGznKa8RKqcbYNqUGmmt50HQWn4YqC2qNqXpQ5fzR5V9D0OmzRlp7x1UclOGWVABZRgAAAEWKxcKYOyyUYQis3KTySAlBptX2kVSxHk3XJYd5Rjbtc9bP7zh6r5Ft7cluKeazW57gPQAAAAAAAAAAAAAAAAAAAAAAAAABb6QwMcRVOmf3bFlmt8XvUlzp5NdBze+qdc51WLKyt6s8tz5JLmaya6TqBgOFWgXiIq6pfz6llq7vLV79TpW1rnbXGU9Xg5td46wlx34ZaQ2UNnmvn/wC5NPc01xMpcjh7Lg2UwtlXJTg2mnmsnk0+WL4meNlDZLjvak71azETG0tp0Xw9nHKN0fK5b5RyjYumO5/Iz1HDLByW2xwfJOEl80mvmc0mk9//AMPFs42+k6dNdH/UforzhnwdSfCnB+8V9r8C3v4bYKC/2rm+SFc382kvmc2U48ab6JJfse+VrX9PP9Vj/ZIk+8x+7XlWbbpD7R96op6J3P8Axj4mr6QxeJxbVl83q/hc/Qrj+iPH1Jsi/jmvuRrr54wzl8Us2W9lrk85NyfK22yG+tmf9Y/VvGHzVwlGDShm3sTsex9EV+FfM7PT92PRH6HEovaulHbafux/TH6G2ktNrWmWMsRERsrAB0EAAAAAAAAAAAAAAAAAAAAAAAAAAANW4T8FXa5YnDpeV32VbErvzLiU/k+PlNJb3p5pptNNNOLW9NPanzHXzC6e4LVYvOa/lX5ZK2Kz1ktysj+JfNcTKOo0sZP8q9f3TUycPdLm7ZQ2XuldD34R5XQyjnstj6VUv7vwvmlk+ksGzl2pNZ2tCzExPR62UNhspbMA2UthspbMg2UthspbMsKovaulHbqPux/TH6HD4vaulHcKVlGK5Ix+h0NF1lBm8FYAOigAAAAAAAAAAAAAAAAAAAAAAAAAAAAAHkoppppNPY09qa5Ga/pDgNhbc3BSw8nx1NKGf6HnHsyNhBrasWjaYZiZjo57i/s8xEf9nZVauSWtVL/JfNGMu4JY6O/DylzwnVL6Sz+R1UFedJjlvGWzkEuD2LX+7X9239BHg3jHuw13XDV+p18Gn2VPOWebLlVPAfHT/pKHPOyC+jb+Rl8H9mk3tuvjFccaouT+KWWXYb8CSulxx4MTktLDaL4JYTDNShXrzW6y168k+VcS6kjMgFiIiO6Ee+4ADI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Picture 2" descr="logov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https://encrypted-tbn2.gstatic.com/images?q=tbn:ANd9GcRdBSZ40YhU2UuFspdEIPrS6cusKeVO7jFryeSuGnIT_76y-lTf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152" y="4797152"/>
            <a:ext cx="2060848" cy="20608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Estado del e-</a:t>
            </a:r>
            <a:r>
              <a:rPr lang="es-ES" b="1" dirty="0" err="1" smtClean="0">
                <a:solidFill>
                  <a:schemeClr val="bg1"/>
                </a:solidFill>
                <a:latin typeface="PT Sans" pitchFamily="34" charset="0"/>
              </a:rPr>
              <a:t>commerce</a:t>
            </a:r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: España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67544" y="1412777"/>
            <a:ext cx="820891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Volumen de negocio:  2.500 M€ aprox.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7715200" cy="43924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Transacciones</a:t>
            </a:r>
            <a:endParaRPr lang="es-ES" sz="4400" b="1" dirty="0">
              <a:solidFill>
                <a:schemeClr val="accent1">
                  <a:lumMod val="75000"/>
                </a:schemeClr>
              </a:solidFill>
              <a:latin typeface="PT Sans" pitchFamily="34" charset="0"/>
            </a:endParaRPr>
          </a:p>
          <a:p>
            <a:pPr algn="just">
              <a:buNone/>
            </a:pPr>
            <a:r>
              <a:rPr lang="es-ES" dirty="0" smtClean="0"/>
              <a:t>	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11560" y="3068960"/>
          <a:ext cx="8064896" cy="28083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2979"/>
                <a:gridCol w="1612979"/>
                <a:gridCol w="1612979"/>
                <a:gridCol w="3225959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ORIGEN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DESTINO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PRINCIPALES</a:t>
                      </a:r>
                      <a:r>
                        <a:rPr lang="es-ES" baseline="0" dirty="0" smtClean="0"/>
                        <a:t> REGIONES</a:t>
                      </a:r>
                      <a:endParaRPr lang="es-ES" dirty="0"/>
                    </a:p>
                  </a:txBody>
                  <a:tcPr anchor="ctr"/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España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Exterior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44.2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Unión Europea (90,4%) </a:t>
                      </a:r>
                    </a:p>
                    <a:p>
                      <a:pPr algn="ctr"/>
                      <a:r>
                        <a:rPr lang="es-ES" dirty="0" smtClean="0"/>
                        <a:t> Estados Unidos (4,4%)</a:t>
                      </a:r>
                      <a:endParaRPr lang="es-ES" dirty="0"/>
                    </a:p>
                  </a:txBody>
                  <a:tcPr anchor="ctr"/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Exterior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España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14.1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U.E.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(76,1%), C.E.M.E.A (6,7%),  América Latina  (6,5%).</a:t>
                      </a:r>
                      <a:endParaRPr lang="es-ES" dirty="0"/>
                    </a:p>
                  </a:txBody>
                  <a:tcPr anchor="ctr"/>
                </a:tc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España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España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41.7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11560" y="6093296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(Fuente:  Informe trimestral estado comercio electrónico en España,  Q1, CMT)</a:t>
            </a:r>
            <a:endParaRPr lang="es-ES" sz="1200" dirty="0"/>
          </a:p>
        </p:txBody>
      </p:sp>
      <p:sp>
        <p:nvSpPr>
          <p:cNvPr id="63492" name="AutoShape 4" descr="data:image/jpeg;base64,/9j/4AAQSkZJRgABAQAAAQABAAD/2wCEAAkGBhAODw8NEBAQDg8NEA0QDg4PDxAPDw0PExAVFRUQEhUZGyYeFxkjGhYSIS8gIycpLCwsFh4xOTAqNSYrLCkBCQoKDgwOGg8PGiwlHyUpNSwtKSwvKSosKSwqLC0vLCksKSwsKSktLC8pLCkpLCwsKSkpKSwsKSwsKSwsLC4pKf/AABEIAMIBAwMBIgACEQEDEQH/xAAbAAEAAQUBAAAAAAAAAAAAAAAAAwIEBQYHAf/EAEQQAAICAAIECQkGBQEJAAAAAAABAgMEEQUSITEGQVFhcYGRk9ETFSJSU1SSobEHMkJicsEUI0OCwhYzRIOjstLh8PH/xAAaAQEAAgMBAAAAAAAAAAAAAAAAAwQBAgUG/8QALhEBAAIBAgMHAgYDAAAAAAAAAAECAwQREhMxFSFBUVJhoQUUYoGRsdHhIjJC/9oADAMBAAIRAxEAPwDuIAAAAAAAAAAAAAAAAAAAEGKx1VKzsshXnu1pJOXMlx9QE4MVPhDD8Fd1nPqKqP8AzHF9iZBLT1vFVXH9Vsm+xQ/crW1eGvW0fu3jHafBnAa89O38lS/tm/8AIp/1Dct8an1TX7kf3+D1fEtuTfybGDAQ4Tv8VS6Yz/Zou6eEdMt7lB/mWztWZLXVYbdLQ1nHaPBlAUVXxms4yUlypplZY6tAAAAAAILJy3v0etNP5E4AtHc92tvyy2xz4vy9J4rnv1m+uO3fk9xeACmD2LoQKgAAAAAAAAAAAAAAAAALbG6QroSc3k5bIQScp2PkhFbWyDSOlPJvyVaU7pLPJ/cqi/6ljXFvyW95dLWOrw+q3ZKTstkspWy3terFbox/Kvm9pQ1Wtrg7o77eX8pceObK7sbfdx/w1fqx1ZXSX5pbYw6I5v8AMW8MNCDcox9J/em25WS/VN5yfWyeTIZyPP5dRkzT/nP5eC7XHWvR5ORDKR7KRFKRFDZTKRDKRVKRFKRvEMKZMilI9kyKTN4YXGAnPysFCTi5Sis08uM340vgzRr4hPirTl17kbodz6dWYpM+6pnnvAAdJAAAAAAAAAAAAAAAAAAAAAAAAAFjpTSDqShBKV1meon92CW+yf5VmultLjzVzicRGuErJPKME23zLk5WYSlSblbZsstyclv8nFfdqXMs30tyfGUdbquRTu6z0/lJjpxS9poUE9rlKT1pzltlZN75S+XMkklsR7JnsmRSkeWmZtO8uhEbPJSIZyKpSMVpLTEavQitez1c8lBcs3xdG9kmOlrzw1jeSZiI3leyZYYjS9EHlK2CfIpaz7Fmyzo0HjMd6Uk/JvdrN1U5c0d8ul5mVw/2d7PSvUfy117F1t/sdfH9Mnbe87K1tRHhDFy09R677u3/ALSjz1Q/6iX6lKP1RnX9nVft7PgiW2I+ziWX8vEJvknW18039Cx2bTwtLTnz5LCGIjPbGUZL8slL6FMmWGk+CGKw+c3VrxX9Sl62XPsykuwx9Glpw2SflI8/310Pj6+0r5NBevfXvb1zRPV0bgfh8oWWes1FdCNiMdwfp1cNVvWtFTeayfpbdqMidTTU4MUQr5J3tIACw0AAAAAAAAAAAAAAAAAAAAAAA8bAxOlbdeyFP4a8rbOeWf8ALj2py/tiQtkVNmvrWvfdJz6IvZBfColUpHktZm5uWZ8OkOhipw1eSkRSkeykQW2qKbexJNt8yK0QmWWlce4JVw222fd2Z6qzy1suN8SXGzKcH+Cca0rb1r2P0tSXpKLfHL1pEXBTRvlZSxti2ttVJ8WWzPq3LrNqPU6PTRhpvPWev8Odlycc+wAC6iAAAMTdwXws744p1LykdrS2QlLilKO5tcv1MsAAAAAAAAAAAAAAAAAAAAAAAAAABBj7/J1WWLfGMnHnllsXbkYmdu8Uz0lTFuLtqTTyadkE0+RrMtNJ6SqlTOELa5TsShFRsi5em1HNJPiTb6iyrpUYxjknqpLPJbcllmeNJcS7EcK31WZiYivz/S3Gn93reWxbuIjlISkRykceIW3kpGN0td6Ma80ndOMFm0llveb5N3aXspEU2S45itotMb7NbRvGzZsJisPXCFcbasoRUV/MhxLfvJ/4+r2lfxx8TTJZci7CKTOv2nb0/Kt9vHm3Z6SpW+6pf8SHiUvS+H9vT3sPE0aWRFJLkXYbR9St6WORHm33zxh/b097X4jzzhveKe+r8Tn0kuRdhG0uRdhntGfSciPN0Xzxh/b097X4ktOOqserCyub35RnGTy5ckzmMkuRdhs3AfC5ytty3JQXXtZNi1lsl4rwtLYorG+7bwAdFAAAAAAAAAAAAAAAAAAAAAABiuEGJjCFcZSjFWWxzcmorKCc9754x7TKkd+HhYtWcIzjv1ZxUln0MjyU46TWJ23ZrO07tbekava195DxEMTCeerOMst+rJSy7DMPg9g/dcP3FfgYjSGCqovyqrrqTqi2q4Rgm9eW15LmODqPp/Jxzfi3/Jdpn4p22UykQykJSIpSObEJyUi3uxUIvKU4RfJKUU+xsklIudBYCq6+zytVduVSy8pCM8vS4s0W9Nh51+DfZHe/DG7FyxtftK/jj4kcsZX7SHxx8Td/9P4T3XD9xX4D/T+E91w/cV+B0uzPxfH9oPuPZoksZX7SHxx8SN4uHrw+OPidA8wYT3XD9xX4DzBhPdsP3NfgZ7N/F8f2xz/Zzt4qHrw+OPiRyxUPXh8UfE6R5hwvu2H7mvwPfMWF92o7mvwM9nfi+Dn+zmbxEPWj8SOgcEcPqYWEvatzz5U93yL2OhMMtqw9CfNTX4F5GKSSSyS2JLYkuQsYNJyrcW+7S+XijZ6AC6hAAAAAAAAAAAAAAAAAAAAAAAgx+I8lVZZxwhJrneWxduRiZ27xRdpSit5Tuqg1salZBNdTZgdK4yu2/WrnCxKqCbhJSSevPZs6SzjWkksk2kk3ks2+VlLyXIug4GfXc6k04V2mHhnfdVKRFKQlIjlI50QnJSL7g/ja6rpuycK068k5yUU3rLZtMbKRFJlnT5eTfj23R3rxRs3nz3hveKe9h4jz3hveKe9h4mhSy5iOWR0e0Z9Pyh5Hu6D57w3vFPew8R56w3vFHew8TnUsiORntGfT8scj3dJ89Yb3ijvYeI89Yb3ijvYeJzN5EcjPaE+n5OR7up1aUom1GN1Um9yjZBt9SZdHOOCeF8pi69myvOb6t3zOjl3T5py14pjZDevDOwACw0AAAAAAAAAAAAAAAAAAAAAAw/CbEqNUYNpeUsinm0tkfTf/AEpdZmCO/DQsWU4Rmk80pxUkny7TTJWb1msT1ZrO07tJlioevH4olH8RF7FKL5lJNm5eacP7CnuoeBY6c0TUsPbKFVcZ1x8pFxripZwankmlx5NdZyJ+mbRMxb4Wo1Hs1qUiOUjxy/8ABRKRy9lh7KRDOxLe0ul5HspEFyXoyaUtSSklJJrNdJJSsWtES1mdoVO6PrLtRQ7FyrtR0TC4PD2QhZGmrKcYyX8uHGs+QmWj6vZV93HwOn2dPq+EHPjycxlYuVdqIpXR9aPajqb0dS/6Vfdx8Ch6Jo9hT3UPAz2fPqY58eTljuj60fiRQ7o+tHtR1bzTh/YU91DwHmnD+wp7qHgbfYT6jnR5NZ+z/D5q67f92Ce/nf7G4kdNEa1qwjGEd+UYqKz6ESF/Dj5dIqgtbincABK1AAAAAAAAAAAAAAAAAAAAAAAADySzWT2p71ynoA51dS6pzpe+mUobeOK2xfXFxfWRORneGGB1LIYhL0bEq7OaazcJda1l1RNdcjzeoxcvJML9LcVXspEcmHIociFu27gZpRSg8NJ+lDOVefHHjXU9vXzGznKa8RKqcbYNqUGmmt50HQWn4YqC2qNqXpQ5fzR5V9D0OmzRlp7x1UclOGWVABZRgAAAEWKxcKYOyyUYQis3KTySAlBptX2kVSxHk3XJYd5Rjbtc9bP7zh6r5Ft7cluKeazW57gPQAAAAAAAAAAAAAAAAAAAAAAAAABb6QwMcRVOmf3bFlmt8XvUlzp5NdBze+qdc51WLKyt6s8tz5JLmaya6TqBgOFWgXiIq6pfz6llq7vLV79TpW1rnbXGU9Xg5td46wlx34ZaQ2UNnmvn/wC5NPc01xMpcjh7Lg2UwtlXJTg2mnmsnk0+WL4meNlDZLjvak71azETG0tp0Xw9nHKN0fK5b5RyjYumO5/Iz1HDLByW2xwfJOEl80mvmc0mk9//AMPFs42+k6dNdH/UforzhnwdSfCnB+8V9r8C3v4bYKC/2rm+SFc382kvmc2U48ab6JJfse+VrX9PP9Vj/ZIk+8x+7XlWbbpD7R96op6J3P8Axj4mr6QxeJxbVl83q/hc/Qrj+iPH1Jsi/jmvuRrr54wzl8Us2W9lrk85NyfK22yG+tmf9Y/VvGHzVwlGDShm3sTsex9EV+FfM7PT92PRH6HEovaulHbafux/TH6G2ktNrWmWMsRERsrAB0EAAAAAAAAAAAAAAAAAAAAAAAAAAANW4T8FXa5YnDpeV32VbErvzLiU/k+PlNJb3p5pptNNNOLW9NPanzHXzC6e4LVYvOa/lX5ZK2Kz1ktysj+JfNcTKOo0sZP8q9f3TUycPdLm7ZQ2XuldD34R5XQyjnstj6VUv7vwvmlk+ksGzl2pNZ2tCzExPR62UNhspbMA2UthspbMg2UthspbMsKovaulHbqPux/TH6HD4vaulHcKVlGK5Ix+h0NF1lBm8FYAOigAAAAAAAAAAAAAAAAAAAAAAAAAAAAAHkoppppNPY09qa5Ga/pDgNhbc3BSw8nx1NKGf6HnHsyNhBrasWjaYZiZjo57i/s8xEf9nZVauSWtVL/JfNGMu4JY6O/DylzwnVL6Sz+R1UFedJjlvGWzkEuD2LX+7X9239BHg3jHuw13XDV+p18Gn2VPOWebLlVPAfHT/pKHPOyC+jb+Rl8H9mk3tuvjFccaouT+KWWXYb8CSulxx4MTktLDaL4JYTDNShXrzW6y168k+VcS6kjMgFiIiO6Ee+4ADI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494" name="AutoShape 6" descr="data:image/jpeg;base64,/9j/4AAQSkZJRgABAQAAAQABAAD/2wCEAAkGBhAODw8NEBAQDg8NEA0QDg4PDxAPDw0PExAVFRUQEhUZGyYeFxkjGhYSIS8gIycpLCwsFh4xOTAqNSYrLCkBCQoKDgwOGg8PGiwlHyUpNSwtKSwvKSosKSwqLC0vLCksKSwsKSktLC8pLCkpLCwsKSkpKSwsKSwsKSwsLC4pKf/AABEIAMIBAwMBIgACEQEDEQH/xAAbAAEAAQUBAAAAAAAAAAAAAAAAAwIEBQYHAf/EAEQQAAICAAIECQkGBQEJAAAAAAABAgMEEQUSITEGQVFhcYGRk9ETFSJSU1SSobEHMkJicsEUI0OCwhYzRIOjstLh8PH/xAAaAQEAAgMBAAAAAAAAAAAAAAAAAwQBAgUG/8QALhEBAAIBAgMHAgYDAAAAAAAAAAECAwQREhMxFSFBUVJhoQUUYoGRsdHhIjJC/9oADAMBAAIRAxEAPwDuIAAAAAAAAAAAAAAAAAAAEGKx1VKzsshXnu1pJOXMlx9QE4MVPhDD8Fd1nPqKqP8AzHF9iZBLT1vFVXH9Vsm+xQ/crW1eGvW0fu3jHafBnAa89O38lS/tm/8AIp/1Dct8an1TX7kf3+D1fEtuTfybGDAQ4Tv8VS6Yz/Zou6eEdMt7lB/mWztWZLXVYbdLQ1nHaPBlAUVXxms4yUlypplZY6tAAAAAAILJy3v0etNP5E4AtHc92tvyy2xz4vy9J4rnv1m+uO3fk9xeACmD2LoQKgAAAAAAAAAAAAAAAAALbG6QroSc3k5bIQScp2PkhFbWyDSOlPJvyVaU7pLPJ/cqi/6ljXFvyW95dLWOrw+q3ZKTstkspWy3terFbox/Kvm9pQ1Wtrg7o77eX8pceObK7sbfdx/w1fqx1ZXSX5pbYw6I5v8AMW8MNCDcox9J/em25WS/VN5yfWyeTIZyPP5dRkzT/nP5eC7XHWvR5ORDKR7KRFKRFDZTKRDKRVKRFKRvEMKZMilI9kyKTN4YXGAnPysFCTi5Sis08uM340vgzRr4hPirTl17kbodz6dWYpM+6pnnvAAdJAAAAAAAAAAAAAAAAAAAAAAAAAFjpTSDqShBKV1meon92CW+yf5VmultLjzVzicRGuErJPKME23zLk5WYSlSblbZsstyclv8nFfdqXMs30tyfGUdbquRTu6z0/lJjpxS9poUE9rlKT1pzltlZN75S+XMkklsR7JnsmRSkeWmZtO8uhEbPJSIZyKpSMVpLTEavQitez1c8lBcs3xdG9kmOlrzw1jeSZiI3leyZYYjS9EHlK2CfIpaz7Fmyzo0HjMd6Uk/JvdrN1U5c0d8ul5mVw/2d7PSvUfy117F1t/sdfH9Mnbe87K1tRHhDFy09R677u3/ALSjz1Q/6iX6lKP1RnX9nVft7PgiW2I+ziWX8vEJvknW18039Cx2bTwtLTnz5LCGIjPbGUZL8slL6FMmWGk+CGKw+c3VrxX9Sl62XPsykuwx9Glpw2SflI8/310Pj6+0r5NBevfXvb1zRPV0bgfh8oWWes1FdCNiMdwfp1cNVvWtFTeayfpbdqMidTTU4MUQr5J3tIACw0AAAAAAAAAAAAAAAAAAAAAAA8bAxOlbdeyFP4a8rbOeWf8ALj2py/tiQtkVNmvrWvfdJz6IvZBfColUpHktZm5uWZ8OkOhipw1eSkRSkeykQW2qKbexJNt8yK0QmWWlce4JVw222fd2Z6qzy1suN8SXGzKcH+Cca0rb1r2P0tSXpKLfHL1pEXBTRvlZSxti2ttVJ8WWzPq3LrNqPU6PTRhpvPWev8Odlycc+wAC6iAAAMTdwXws744p1LykdrS2QlLilKO5tcv1MsAAAAAAAAAAAAAAAAAAAAAAAAAABBj7/J1WWLfGMnHnllsXbkYmdu8Uz0lTFuLtqTTyadkE0+RrMtNJ6SqlTOELa5TsShFRsi5em1HNJPiTb6iyrpUYxjknqpLPJbcllmeNJcS7EcK31WZiYivz/S3Gn93reWxbuIjlISkRykceIW3kpGN0td6Ma80ndOMFm0llveb5N3aXspEU2S45itotMb7NbRvGzZsJisPXCFcbasoRUV/MhxLfvJ/4+r2lfxx8TTJZci7CKTOv2nb0/Kt9vHm3Z6SpW+6pf8SHiUvS+H9vT3sPE0aWRFJLkXYbR9St6WORHm33zxh/b097X4jzzhveKe+r8Tn0kuRdhG0uRdhntGfSciPN0Xzxh/b097X4ktOOqserCyub35RnGTy5ckzmMkuRdhs3AfC5ytty3JQXXtZNi1lsl4rwtLYorG+7bwAdFAAAAAAAAAAAAAAAAAAAAAABiuEGJjCFcZSjFWWxzcmorKCc9754x7TKkd+HhYtWcIzjv1ZxUln0MjyU46TWJ23ZrO07tbekava195DxEMTCeerOMst+rJSy7DMPg9g/dcP3FfgYjSGCqovyqrrqTqi2q4Rgm9eW15LmODqPp/Jxzfi3/Jdpn4p22UykQykJSIpSObEJyUi3uxUIvKU4RfJKUU+xsklIudBYCq6+zytVduVSy8pCM8vS4s0W9Nh51+DfZHe/DG7FyxtftK/jj4kcsZX7SHxx8Td/9P4T3XD9xX4D/T+E91w/cV+B0uzPxfH9oPuPZoksZX7SHxx8SN4uHrw+OPidA8wYT3XD9xX4DzBhPdsP3NfgZ7N/F8f2xz/Zzt4qHrw+OPiRyxUPXh8UfE6R5hwvu2H7mvwPfMWF92o7mvwM9nfi+Dn+zmbxEPWj8SOgcEcPqYWEvatzz5U93yL2OhMMtqw9CfNTX4F5GKSSSyS2JLYkuQsYNJyrcW+7S+XijZ6AC6hAAAAAAAAAAAAAAAAAAAAAAAgx+I8lVZZxwhJrneWxduRiZ27xRdpSit5Tuqg1salZBNdTZgdK4yu2/WrnCxKqCbhJSSevPZs6SzjWkksk2kk3ks2+VlLyXIug4GfXc6k04V2mHhnfdVKRFKQlIjlI50QnJSL7g/ja6rpuycK068k5yUU3rLZtMbKRFJlnT5eTfj23R3rxRs3nz3hveKe9h4jz3hveKe9h4mhSy5iOWR0e0Z9Pyh5Hu6D57w3vFPew8R56w3vFHew8TnUsiORntGfT8scj3dJ89Yb3ijvYeI89Yb3ijvYeJzN5EcjPaE+n5OR7up1aUom1GN1Um9yjZBt9SZdHOOCeF8pi69myvOb6t3zOjl3T5py14pjZDevDOwACw0AAAAAAAAAAAAAAAAAAAAAAw/CbEqNUYNpeUsinm0tkfTf/AEpdZmCO/DQsWU4Rmk80pxUkny7TTJWb1msT1ZrO07tJlioevH4olH8RF7FKL5lJNm5eacP7CnuoeBY6c0TUsPbKFVcZ1x8pFxripZwankmlx5NdZyJ+mbRMxb4Wo1Hs1qUiOUjxy/8ABRKRy9lh7KRDOxLe0ul5HspEFyXoyaUtSSklJJrNdJJSsWtES1mdoVO6PrLtRQ7FyrtR0TC4PD2QhZGmrKcYyX8uHGs+QmWj6vZV93HwOn2dPq+EHPjycxlYuVdqIpXR9aPajqb0dS/6Vfdx8Ch6Jo9hT3UPAz2fPqY58eTljuj60fiRQ7o+tHtR1bzTh/YU91DwHmnD+wp7qHgbfYT6jnR5NZ+z/D5q67f92Ce/nf7G4kdNEa1qwjGEd+UYqKz6ESF/Dj5dIqgtbincABK1AAAAAAAAAAAAAAAAAAAAAAAADySzWT2p71ynoA51dS6pzpe+mUobeOK2xfXFxfWRORneGGB1LIYhL0bEq7OaazcJda1l1RNdcjzeoxcvJML9LcVXspEcmHIociFu27gZpRSg8NJ+lDOVefHHjXU9vXzGznKa8RKqcbYNqUGmmt50HQWn4YqC2qNqXpQ5fzR5V9D0OmzRlp7x1UclOGWVABZRgAAAEWKxcKYOyyUYQis3KTySAlBptX2kVSxHk3XJYd5Rjbtc9bP7zh6r5Ft7cluKeazW57gPQAAAAAAAAAAAAAAAAAAAAAAAAABb6QwMcRVOmf3bFlmt8XvUlzp5NdBze+qdc51WLKyt6s8tz5JLmaya6TqBgOFWgXiIq6pfz6llq7vLV79TpW1rnbXGU9Xg5td46wlx34ZaQ2UNnmvn/wC5NPc01xMpcjh7Lg2UwtlXJTg2mnmsnk0+WL4meNlDZLjvak71azETG0tp0Xw9nHKN0fK5b5RyjYumO5/Iz1HDLByW2xwfJOEl80mvmc0mk9//AMPFs42+k6dNdH/UforzhnwdSfCnB+8V9r8C3v4bYKC/2rm+SFc382kvmc2U48ab6JJfse+VrX9PP9Vj/ZIk+8x+7XlWbbpD7R96op6J3P8Axj4mr6QxeJxbVl83q/hc/Qrj+iPH1Jsi/jmvuRrr54wzl8Us2W9lrk85NyfK22yG+tmf9Y/VvGHzVwlGDShm3sTsex9EV+FfM7PT92PRH6HEovaulHbafux/TH6G2ktNrWmWMsRERsrAB0EAAAAAAAAAAAAAAAAAAAAAAAAAAANW4T8FXa5YnDpeV32VbErvzLiU/k+PlNJb3p5pptNNNOLW9NPanzHXzC6e4LVYvOa/lX5ZK2Kz1ktysj+JfNcTKOo0sZP8q9f3TUycPdLm7ZQ2XuldD34R5XQyjnstj6VUv7vwvmlk+ksGzl2pNZ2tCzExPR62UNhspbMA2UthspbMg2UthspbMsKovaulHbqPux/TH6HD4vaulHcKVlGK5Ix+h0NF1lBm8FYAOigAAAAAAAAAAAAAAAAAAAAAAAAAAAAAHkoppppNPY09qa5Ga/pDgNhbc3BSw8nx1NKGf6HnHsyNhBrasWjaYZiZjo57i/s8xEf9nZVauSWtVL/JfNGMu4JY6O/DylzwnVL6Sz+R1UFedJjlvGWzkEuD2LX+7X9239BHg3jHuw13XDV+p18Gn2VPOWebLlVPAfHT/pKHPOyC+jb+Rl8H9mk3tuvjFccaouT+KWWXYb8CSulxx4MTktLDaL4JYTDNShXrzW6y168k+VcS6kjMgFiIiO6Ee+4ADI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496" name="AutoShape 8" descr="data:image/jpeg;base64,/9j/4AAQSkZJRgABAQAAAQABAAD/2wCEAAkGBhAODw8NEBAQDg8NEA0QDg4PDxAPDw0PExAVFRUQEhUZGyYeFxkjGhYSIS8gIycpLCwsFh4xOTAqNSYrLCkBCQoKDgwOGg8PGiwlHyUpNSwtKSwvKSosKSwqLC0vLCksKSwsKSktLC8pLCkpLCwsKSkpKSwsKSwsKSwsLC4pKf/AABEIAMIBAwMBIgACEQEDEQH/xAAbAAEAAQUBAAAAAAAAAAAAAAAAAwIEBQYHAf/EAEQQAAICAAIECQkGBQEJAAAAAAABAgMEEQUSITEGQVFhcYGRk9ETFSJSU1SSobEHMkJicsEUI0OCwhYzRIOjstLh8PH/xAAaAQEAAgMBAAAAAAAAAAAAAAAAAwQBAgUG/8QALhEBAAIBAgMHAgYDAAAAAAAAAAECAwQREhMxFSFBUVJhoQUUYoGRsdHhIjJC/9oADAMBAAIRAxEAPwDuIAAAAAAAAAAAAAAAAAAAEGKx1VKzsshXnu1pJOXMlx9QE4MVPhDD8Fd1nPqKqP8AzHF9iZBLT1vFVXH9Vsm+xQ/crW1eGvW0fu3jHafBnAa89O38lS/tm/8AIp/1Dct8an1TX7kf3+D1fEtuTfybGDAQ4Tv8VS6Yz/Zou6eEdMt7lB/mWztWZLXVYbdLQ1nHaPBlAUVXxms4yUlypplZY6tAAAAAAILJy3v0etNP5E4AtHc92tvyy2xz4vy9J4rnv1m+uO3fk9xeACmD2LoQKgAAAAAAAAAAAAAAAAALbG6QroSc3k5bIQScp2PkhFbWyDSOlPJvyVaU7pLPJ/cqi/6ljXFvyW95dLWOrw+q3ZKTstkspWy3terFbox/Kvm9pQ1Wtrg7o77eX8pceObK7sbfdx/w1fqx1ZXSX5pbYw6I5v8AMW8MNCDcox9J/em25WS/VN5yfWyeTIZyPP5dRkzT/nP5eC7XHWvR5ORDKR7KRFKRFDZTKRDKRVKRFKRvEMKZMilI9kyKTN4YXGAnPysFCTi5Sis08uM340vgzRr4hPirTl17kbodz6dWYpM+6pnnvAAdJAAAAAAAAAAAAAAAAAAAAAAAAAFjpTSDqShBKV1meon92CW+yf5VmultLjzVzicRGuErJPKME23zLk5WYSlSblbZsstyclv8nFfdqXMs30tyfGUdbquRTu6z0/lJjpxS9poUE9rlKT1pzltlZN75S+XMkklsR7JnsmRSkeWmZtO8uhEbPJSIZyKpSMVpLTEavQitez1c8lBcs3xdG9kmOlrzw1jeSZiI3leyZYYjS9EHlK2CfIpaz7Fmyzo0HjMd6Uk/JvdrN1U5c0d8ul5mVw/2d7PSvUfy117F1t/sdfH9Mnbe87K1tRHhDFy09R677u3/ALSjz1Q/6iX6lKP1RnX9nVft7PgiW2I+ziWX8vEJvknW18039Cx2bTwtLTnz5LCGIjPbGUZL8slL6FMmWGk+CGKw+c3VrxX9Sl62XPsykuwx9Glpw2SflI8/310Pj6+0r5NBevfXvb1zRPV0bgfh8oWWes1FdCNiMdwfp1cNVvWtFTeayfpbdqMidTTU4MUQr5J3tIACw0AAAAAAAAAAAAAAAAAAAAAAA8bAxOlbdeyFP4a8rbOeWf8ALj2py/tiQtkVNmvrWvfdJz6IvZBfColUpHktZm5uWZ8OkOhipw1eSkRSkeykQW2qKbexJNt8yK0QmWWlce4JVw222fd2Z6qzy1suN8SXGzKcH+Cca0rb1r2P0tSXpKLfHL1pEXBTRvlZSxti2ttVJ8WWzPq3LrNqPU6PTRhpvPWev8Odlycc+wAC6iAAAMTdwXws744p1LykdrS2QlLilKO5tcv1MsAAAAAAAAAAAAAAAAAAAAAAAAAABBj7/J1WWLfGMnHnllsXbkYmdu8Uz0lTFuLtqTTyadkE0+RrMtNJ6SqlTOELa5TsShFRsi5em1HNJPiTb6iyrpUYxjknqpLPJbcllmeNJcS7EcK31WZiYivz/S3Gn93reWxbuIjlISkRykceIW3kpGN0td6Ma80ndOMFm0llveb5N3aXspEU2S45itotMb7NbRvGzZsJisPXCFcbasoRUV/MhxLfvJ/4+r2lfxx8TTJZci7CKTOv2nb0/Kt9vHm3Z6SpW+6pf8SHiUvS+H9vT3sPE0aWRFJLkXYbR9St6WORHm33zxh/b097X4jzzhveKe+r8Tn0kuRdhG0uRdhntGfSciPN0Xzxh/b097X4ktOOqserCyub35RnGTy5ckzmMkuRdhs3AfC5ytty3JQXXtZNi1lsl4rwtLYorG+7bwAdFAAAAAAAAAAAAAAAAAAAAAABiuEGJjCFcZSjFWWxzcmorKCc9754x7TKkd+HhYtWcIzjv1ZxUln0MjyU46TWJ23ZrO07tbekava195DxEMTCeerOMst+rJSy7DMPg9g/dcP3FfgYjSGCqovyqrrqTqi2q4Rgm9eW15LmODqPp/Jxzfi3/Jdpn4p22UykQykJSIpSObEJyUi3uxUIvKU4RfJKUU+xsklIudBYCq6+zytVduVSy8pCM8vS4s0W9Nh51+DfZHe/DG7FyxtftK/jj4kcsZX7SHxx8Td/9P4T3XD9xX4D/T+E91w/cV+B0uzPxfH9oPuPZoksZX7SHxx8SN4uHrw+OPidA8wYT3XD9xX4DzBhPdsP3NfgZ7N/F8f2xz/Zzt4qHrw+OPiRyxUPXh8UfE6R5hwvu2H7mvwPfMWF92o7mvwM9nfi+Dn+zmbxEPWj8SOgcEcPqYWEvatzz5U93yL2OhMMtqw9CfNTX4F5GKSSSyS2JLYkuQsYNJyrcW+7S+XijZ6AC6hAAAAAAAAAAAAAAAAAAAAAAAgx+I8lVZZxwhJrneWxduRiZ27xRdpSit5Tuqg1salZBNdTZgdK4yu2/WrnCxKqCbhJSSevPZs6SzjWkksk2kk3ks2+VlLyXIug4GfXc6k04V2mHhnfdVKRFKQlIjlI50QnJSL7g/ja6rpuycK068k5yUU3rLZtMbKRFJlnT5eTfj23R3rxRs3nz3hveKe9h4jz3hveKe9h4mhSy5iOWR0e0Z9Pyh5Hu6D57w3vFPew8R56w3vFHew8TnUsiORntGfT8scj3dJ89Yb3ijvYeI89Yb3ijvYeJzN5EcjPaE+n5OR7up1aUom1GN1Um9yjZBt9SZdHOOCeF8pi69myvOb6t3zOjl3T5py14pjZDevDOwACw0AAAAAAAAAAAAAAAAAAAAAAw/CbEqNUYNpeUsinm0tkfTf/AEpdZmCO/DQsWU4Rmk80pxUkny7TTJWb1msT1ZrO07tJlioevH4olH8RF7FKL5lJNm5eacP7CnuoeBY6c0TUsPbKFVcZ1x8pFxripZwankmlx5NdZyJ+mbRMxb4Wo1Hs1qUiOUjxy/8ABRKRy9lh7KRDOxLe0ul5HspEFyXoyaUtSSklJJrNdJJSsWtES1mdoVO6PrLtRQ7FyrtR0TC4PD2QhZGmrKcYyX8uHGs+QmWj6vZV93HwOn2dPq+EHPjycxlYuVdqIpXR9aPajqb0dS/6Vfdx8Ch6Jo9hT3UPAz2fPqY58eTljuj60fiRQ7o+tHtR1bzTh/YU91DwHmnD+wp7qHgbfYT6jnR5NZ+z/D5q67f92Ce/nf7G4kdNEa1qwjGEd+UYqKz6ESF/Dj5dIqgtbincABK1AAAAAAAAAAAAAAAAAAAAAAAADySzWT2p71ynoA51dS6pzpe+mUobeOK2xfXFxfWRORneGGB1LIYhL0bEq7OaazcJda1l1RNdcjzeoxcvJML9LcVXspEcmHIociFu27gZpRSg8NJ+lDOVefHHjXU9vXzGznKa8RKqcbYNqUGmmt50HQWn4YqC2qNqXpQ5fzR5V9D0OmzRlp7x1UclOGWVABZRgAAAEWKxcKYOyyUYQis3KTySAlBptX2kVSxHk3XJYd5Rjbtc9bP7zh6r5Ft7cluKeazW57gPQAAAAAAAAAAAAAAAAAAAAAAAAABb6QwMcRVOmf3bFlmt8XvUlzp5NdBze+qdc51WLKyt6s8tz5JLmaya6TqBgOFWgXiIq6pfz6llq7vLV79TpW1rnbXGU9Xg5td46wlx34ZaQ2UNnmvn/wC5NPc01xMpcjh7Lg2UwtlXJTg2mnmsnk0+WL4meNlDZLjvak71azETG0tp0Xw9nHKN0fK5b5RyjYumO5/Iz1HDLByW2xwfJOEl80mvmc0mk9//AMPFs42+k6dNdH/UforzhnwdSfCnB+8V9r8C3v4bYKC/2rm+SFc382kvmc2U48ab6JJfse+VrX9PP9Vj/ZIk+8x+7XlWbbpD7R96op6J3P8Axj4mr6QxeJxbVl83q/hc/Qrj+iPH1Jsi/jmvuRrr54wzl8Us2W9lrk85NyfK22yG+tmf9Y/VvGHzVwlGDShm3sTsex9EV+FfM7PT92PRH6HEovaulHbafux/TH6G2ktNrWmWMsRERsrAB0EAAAAAAAAAAAAAAAAAAAAAAAAAAANW4T8FXa5YnDpeV32VbErvzLiU/k+PlNJb3p5pptNNNOLW9NPanzHXzC6e4LVYvOa/lX5ZK2Kz1ktysj+JfNcTKOo0sZP8q9f3TUycPdLm7ZQ2XuldD34R5XQyjnstj6VUv7vwvmlk+ksGzl2pNZ2tCzExPR62UNhspbMA2UthspbMg2UthspbMsKovaulHbqPux/TH6HD4vaulHcKVlGK5Ix+h0NF1lBm8FYAOigAAAAAAAAAAAAAAAAAAAAAAAAAAAAAHkoppppNPY09qa5Ga/pDgNhbc3BSw8nx1NKGf6HnHsyNhBrasWjaYZiZjo57i/s8xEf9nZVauSWtVL/JfNGMu4JY6O/DylzwnVL6Sz+R1UFedJjlvGWzkEuD2LX+7X9239BHg3jHuw13XDV+p18Gn2VPOWebLlVPAfHT/pKHPOyC+jb+Rl8H9mk3tuvjFccaouT+KWWXYb8CSulxx4MTktLDaL4JYTDNShXrzW6y168k+VcS6kjMgFiIiO6Ee+4ADI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" name="Picture 2" descr="logov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ogov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Lo más vendido en la red: Global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340768"/>
            <a:ext cx="734481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6165304"/>
            <a:ext cx="1781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27584" y="6093296"/>
            <a:ext cx="43204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En EEUU el e-</a:t>
            </a:r>
            <a:r>
              <a:rPr lang="es-ES" b="1" dirty="0" err="1" smtClean="0">
                <a:solidFill>
                  <a:schemeClr val="bg1"/>
                </a:solidFill>
              </a:rPr>
              <a:t>commerce</a:t>
            </a:r>
            <a:r>
              <a:rPr lang="es-ES" b="1" dirty="0" smtClean="0">
                <a:solidFill>
                  <a:schemeClr val="bg1"/>
                </a:solidFill>
              </a:rPr>
              <a:t> ya es una realidad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logov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147380"/>
            <a:ext cx="720080" cy="5219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PT Sans" pitchFamily="34" charset="0"/>
              </a:rPr>
              <a:t>Lo más vendido en la red: Global</a:t>
            </a:r>
            <a:endParaRPr lang="es-ES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C71-B2F3-4238-879F-47AB078C15A9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www.sugerendo.com</a:t>
            </a:r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340768"/>
            <a:ext cx="734481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6165304"/>
            <a:ext cx="1781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27584" y="6093296"/>
            <a:ext cx="43204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En EEUU el e-</a:t>
            </a:r>
            <a:r>
              <a:rPr lang="es-ES" b="1" dirty="0" err="1" smtClean="0">
                <a:solidFill>
                  <a:schemeClr val="bg1"/>
                </a:solidFill>
              </a:rPr>
              <a:t>commerce</a:t>
            </a:r>
            <a:r>
              <a:rPr lang="es-ES" b="1" dirty="0" smtClean="0">
                <a:solidFill>
                  <a:schemeClr val="bg1"/>
                </a:solidFill>
              </a:rPr>
              <a:t> ya es una realidad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24136" y="3717032"/>
            <a:ext cx="201622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Peso mayoritario del canal tradicional</a:t>
            </a:r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275856" y="292494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0" idx="3"/>
          </p:cNvCxnSpPr>
          <p:nvPr/>
        </p:nvCxnSpPr>
        <p:spPr>
          <a:xfrm flipV="1">
            <a:off x="3240360" y="2852936"/>
            <a:ext cx="3203848" cy="1325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0" idx="3"/>
          </p:cNvCxnSpPr>
          <p:nvPr/>
        </p:nvCxnSpPr>
        <p:spPr>
          <a:xfrm>
            <a:off x="3240360" y="4178697"/>
            <a:ext cx="3347864" cy="97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1492</Words>
  <Application>Microsoft Office PowerPoint</Application>
  <PresentationFormat>Presentación en pantalla (4:3)</PresentationFormat>
  <Paragraphs>364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Objetivos</vt:lpstr>
      <vt:lpstr>Comercio electrónico: ventajas</vt:lpstr>
      <vt:lpstr>Comercio electrónico: ventajas</vt:lpstr>
      <vt:lpstr>Estado del e-commerce: Global</vt:lpstr>
      <vt:lpstr>Estado del e-commerce: España</vt:lpstr>
      <vt:lpstr>Estado del e-commerce: España</vt:lpstr>
      <vt:lpstr>Lo más vendido en la red: Global</vt:lpstr>
      <vt:lpstr>Lo más vendido en la red: Global</vt:lpstr>
      <vt:lpstr>Lo más vendido en la red: España</vt:lpstr>
      <vt:lpstr>Lo más vendido en la red: España</vt:lpstr>
      <vt:lpstr>Modelos de negocio en Internet</vt:lpstr>
      <vt:lpstr>Análisis de viabilidad digital</vt:lpstr>
      <vt:lpstr>Análisis de viabilidad digital</vt:lpstr>
      <vt:lpstr>Análisis de viabilidad digital</vt:lpstr>
      <vt:lpstr>Análisis de viabilidad digital</vt:lpstr>
      <vt:lpstr>Análisis de viabilidad digital</vt:lpstr>
      <vt:lpstr>Análisis de viabilidad digital</vt:lpstr>
      <vt:lpstr>Análisis de viabilidad digital</vt:lpstr>
      <vt:lpstr>Análisis de viabilidad digital</vt:lpstr>
      <vt:lpstr>Análisis de viabilidad digital</vt:lpstr>
      <vt:lpstr>Plataformas de e-commerce:</vt:lpstr>
      <vt:lpstr>Plataformas de e-commerce: SaaS</vt:lpstr>
      <vt:lpstr>Plataformas de e-commerce: SaaS</vt:lpstr>
      <vt:lpstr>Plataformas de e-commerce: CMS</vt:lpstr>
      <vt:lpstr>Plataformas de e-commerce:</vt:lpstr>
      <vt:lpstr>Plataformas de e-commerce:</vt:lpstr>
      <vt:lpstr>Plataformas de e-commerce:</vt:lpstr>
      <vt:lpstr>Plataformas de e-commerce:</vt:lpstr>
      <vt:lpstr>Plataformas de e-commerce:</vt:lpstr>
      <vt:lpstr>Plataforma de eCommerce: Costes</vt:lpstr>
      <vt:lpstr>Plataforma de eCommerce: Funcionalidades</vt:lpstr>
      <vt:lpstr>Plataforma de eCommerce: otros aspectos</vt:lpstr>
      <vt:lpstr>Plataforma de eCommerce: otros aspectos</vt:lpstr>
      <vt:lpstr>Más información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Juanma</dc:creator>
  <cp:lastModifiedBy>Juanma</cp:lastModifiedBy>
  <cp:revision>122</cp:revision>
  <dcterms:created xsi:type="dcterms:W3CDTF">2012-11-19T11:32:57Z</dcterms:created>
  <dcterms:modified xsi:type="dcterms:W3CDTF">2013-09-05T16:18:45Z</dcterms:modified>
</cp:coreProperties>
</file>